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2"/>
    <p:sldId id="258" r:id="rId3"/>
    <p:sldId id="259" r:id="rId4"/>
    <p:sldId id="260" r:id="rId5"/>
    <p:sldId id="261" r:id="rId6"/>
    <p:sldId id="263" r:id="rId7"/>
    <p:sldId id="264" r:id="rId8"/>
    <p:sldId id="278" r:id="rId9"/>
    <p:sldId id="279" r:id="rId10"/>
    <p:sldId id="280" r:id="rId11"/>
    <p:sldId id="281" r:id="rId12"/>
    <p:sldId id="282" r:id="rId13"/>
    <p:sldId id="283" r:id="rId14"/>
    <p:sldId id="284" r:id="rId15"/>
    <p:sldId id="285" r:id="rId16"/>
    <p:sldId id="286" r:id="rId17"/>
    <p:sldId id="265" r:id="rId18"/>
    <p:sldId id="271" r:id="rId19"/>
    <p:sldId id="275" r:id="rId20"/>
    <p:sldId id="287" r:id="rId21"/>
    <p:sldId id="288" r:id="rId22"/>
    <p:sldId id="289" r:id="rId23"/>
    <p:sldId id="290" r:id="rId24"/>
    <p:sldId id="291" r:id="rId25"/>
    <p:sldId id="292" r:id="rId26"/>
    <p:sldId id="266" r:id="rId27"/>
    <p:sldId id="267" r:id="rId28"/>
    <p:sldId id="268"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8D6EA3B-3BFD-489C-BF76-38A80FD18DC5}" type="datetimeFigureOut">
              <a:rPr lang="en-US" smtClean="0"/>
              <a:t>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ECFD98-8633-44F3-82D6-E7C23B9B9861}"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8D6EA3B-3BFD-489C-BF76-38A80FD18DC5}" type="datetimeFigureOut">
              <a:rPr lang="en-US" smtClean="0"/>
              <a:t>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ECFD98-8633-44F3-82D6-E7C23B9B986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8D6EA3B-3BFD-489C-BF76-38A80FD18DC5}" type="datetimeFigureOut">
              <a:rPr lang="en-US" smtClean="0"/>
              <a:t>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ECFD98-8633-44F3-82D6-E7C23B9B986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8D6EA3B-3BFD-489C-BF76-38A80FD18DC5}" type="datetimeFigureOut">
              <a:rPr lang="en-US" smtClean="0"/>
              <a:t>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ECFD98-8633-44F3-82D6-E7C23B9B986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8D6EA3B-3BFD-489C-BF76-38A80FD18DC5}" type="datetimeFigureOut">
              <a:rPr lang="en-US" smtClean="0"/>
              <a:t>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ECFD98-8633-44F3-82D6-E7C23B9B9861}"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8D6EA3B-3BFD-489C-BF76-38A80FD18DC5}" type="datetimeFigureOut">
              <a:rPr lang="en-US" smtClean="0"/>
              <a:t>2/3/2026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ECFD98-8633-44F3-82D6-E7C23B9B986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8D6EA3B-3BFD-489C-BF76-38A80FD18DC5}" type="datetimeFigureOut">
              <a:rPr lang="en-US" smtClean="0"/>
              <a:t>2/3/2026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4ECFD98-8633-44F3-82D6-E7C23B9B9861}"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8D6EA3B-3BFD-489C-BF76-38A80FD18DC5}" type="datetimeFigureOut">
              <a:rPr lang="en-US" smtClean="0"/>
              <a:t>2/3/2026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4ECFD98-8633-44F3-82D6-E7C23B9B986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D6EA3B-3BFD-489C-BF76-38A80FD18DC5}" type="datetimeFigureOut">
              <a:rPr lang="en-US" smtClean="0"/>
              <a:t>2/3/2026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4ECFD98-8633-44F3-82D6-E7C23B9B986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8D6EA3B-3BFD-489C-BF76-38A80FD18DC5}" type="datetimeFigureOut">
              <a:rPr lang="en-US" smtClean="0"/>
              <a:t>2/3/2026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ECFD98-8633-44F3-82D6-E7C23B9B986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8D6EA3B-3BFD-489C-BF76-38A80FD18DC5}" type="datetimeFigureOut">
              <a:rPr lang="en-US" smtClean="0"/>
              <a:t>2/3/2026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ECFD98-8633-44F3-82D6-E7C23B9B9861}"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D6EA3B-3BFD-489C-BF76-38A80FD18DC5}" type="datetimeFigureOut">
              <a:rPr lang="en-US" smtClean="0"/>
              <a:t>2/3/2026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ECFD98-8633-44F3-82D6-E7C23B9B986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charset="0"/>
                <a:cs typeface="Times New Roman" panose="02020603050405020304" charset="0"/>
              </a:rPr>
              <a:t>OUTLINE</a:t>
            </a:r>
          </a:p>
        </p:txBody>
      </p:sp>
      <p:sp>
        <p:nvSpPr>
          <p:cNvPr id="3" name="Content Placeholder 2"/>
          <p:cNvSpPr>
            <a:spLocks noGrp="1"/>
          </p:cNvSpPr>
          <p:nvPr>
            <p:ph idx="1"/>
          </p:nvPr>
        </p:nvSpPr>
        <p:spPr>
          <a:xfrm>
            <a:off x="744894" y="1555037"/>
            <a:ext cx="10515600" cy="4667250"/>
          </a:xfrm>
        </p:spPr>
        <p:txBody>
          <a:bodyPr>
            <a:noAutofit/>
          </a:bodyPr>
          <a:lstStyle/>
          <a:p>
            <a:pPr marL="457200" indent="-457200" algn="just">
              <a:lnSpc>
                <a:spcPct val="150000"/>
              </a:lnSpc>
              <a:spcBef>
                <a:spcPts val="415"/>
              </a:spcBef>
              <a:buSzPct val="80000"/>
              <a:buFont typeface="+mj-lt"/>
              <a:buAutoNum type="arabicPeriod"/>
              <a:tabLst>
                <a:tab pos="367030" algn="l"/>
              </a:tabLst>
            </a:pPr>
            <a:r>
              <a:rPr lang="en-IN" sz="1500" dirty="0">
                <a:latin typeface="Times New Roman" panose="02020603050405020304" pitchFamily="18" charset="0"/>
                <a:ea typeface="Times New Roman" panose="02020603050405020304" pitchFamily="18" charset="0"/>
              </a:rPr>
              <a:t>Abstract</a:t>
            </a:r>
          </a:p>
          <a:p>
            <a:pPr marL="457200" indent="-457200" algn="just">
              <a:lnSpc>
                <a:spcPct val="150000"/>
              </a:lnSpc>
              <a:spcBef>
                <a:spcPts val="415"/>
              </a:spcBef>
              <a:buSzPct val="80000"/>
              <a:buFont typeface="+mj-lt"/>
              <a:buAutoNum type="arabicPeriod"/>
              <a:tabLst>
                <a:tab pos="367030" algn="l"/>
              </a:tabLst>
            </a:pPr>
            <a:r>
              <a:rPr lang="en-IN" sz="1500" dirty="0">
                <a:latin typeface="Times New Roman" panose="02020603050405020304" pitchFamily="18" charset="0"/>
                <a:ea typeface="Times New Roman" panose="02020603050405020304" pitchFamily="18" charset="0"/>
              </a:rPr>
              <a:t>Introduction</a:t>
            </a:r>
          </a:p>
          <a:p>
            <a:pPr marL="457200" indent="-457200" algn="just">
              <a:lnSpc>
                <a:spcPct val="150000"/>
              </a:lnSpc>
              <a:spcBef>
                <a:spcPts val="415"/>
              </a:spcBef>
              <a:buSzPct val="80000"/>
              <a:buFont typeface="+mj-lt"/>
              <a:buAutoNum type="arabicPeriod"/>
              <a:tabLst>
                <a:tab pos="367030" algn="l"/>
              </a:tabLst>
            </a:pPr>
            <a:r>
              <a:rPr lang="en-IN" sz="1500" dirty="0">
                <a:latin typeface="Times New Roman" panose="02020603050405020304" pitchFamily="18" charset="0"/>
                <a:ea typeface="Times New Roman" panose="02020603050405020304" pitchFamily="18" charset="0"/>
              </a:rPr>
              <a:t>Literature Survey</a:t>
            </a:r>
          </a:p>
          <a:p>
            <a:pPr marL="457200" indent="-457200" algn="just">
              <a:lnSpc>
                <a:spcPct val="150000"/>
              </a:lnSpc>
              <a:spcBef>
                <a:spcPts val="415"/>
              </a:spcBef>
              <a:buSzPct val="80000"/>
              <a:buFont typeface="+mj-lt"/>
              <a:buAutoNum type="arabicPeriod"/>
              <a:tabLst>
                <a:tab pos="367030" algn="l"/>
              </a:tabLst>
            </a:pPr>
            <a:r>
              <a:rPr lang="en-IN" sz="1500" dirty="0">
                <a:latin typeface="Times New Roman" panose="02020603050405020304" pitchFamily="18" charset="0"/>
                <a:ea typeface="Times New Roman" panose="02020603050405020304" pitchFamily="18" charset="0"/>
              </a:rPr>
              <a:t>Existing System</a:t>
            </a:r>
          </a:p>
          <a:p>
            <a:pPr marL="457200" indent="-457200" algn="just">
              <a:lnSpc>
                <a:spcPct val="150000"/>
              </a:lnSpc>
              <a:spcBef>
                <a:spcPts val="415"/>
              </a:spcBef>
              <a:buSzPct val="80000"/>
              <a:buFont typeface="+mj-lt"/>
              <a:buAutoNum type="arabicPeriod"/>
              <a:tabLst>
                <a:tab pos="367030" algn="l"/>
              </a:tabLst>
            </a:pPr>
            <a:r>
              <a:rPr lang="en-IN" sz="1500" dirty="0">
                <a:latin typeface="Times New Roman" panose="02020603050405020304" pitchFamily="18" charset="0"/>
                <a:ea typeface="Times New Roman" panose="02020603050405020304" pitchFamily="18" charset="0"/>
              </a:rPr>
              <a:t>Proposed System</a:t>
            </a:r>
          </a:p>
          <a:p>
            <a:pPr marL="457200" indent="-457200" algn="just">
              <a:lnSpc>
                <a:spcPct val="150000"/>
              </a:lnSpc>
              <a:spcBef>
                <a:spcPts val="415"/>
              </a:spcBef>
              <a:buSzPct val="80000"/>
              <a:buFont typeface="+mj-lt"/>
              <a:buAutoNum type="arabicPeriod"/>
              <a:tabLst>
                <a:tab pos="367030" algn="l"/>
              </a:tabLst>
            </a:pPr>
            <a:r>
              <a:rPr lang="en-IN" sz="1500" dirty="0">
                <a:latin typeface="Times New Roman" panose="02020603050405020304" pitchFamily="18" charset="0"/>
                <a:ea typeface="Times New Roman" panose="02020603050405020304" pitchFamily="18" charset="0"/>
              </a:rPr>
              <a:t>System Requirements</a:t>
            </a:r>
          </a:p>
          <a:p>
            <a:pPr marL="457200" indent="-457200" algn="just">
              <a:lnSpc>
                <a:spcPct val="150000"/>
              </a:lnSpc>
              <a:spcBef>
                <a:spcPts val="415"/>
              </a:spcBef>
              <a:buSzPct val="80000"/>
              <a:buFont typeface="+mj-lt"/>
              <a:buAutoNum type="arabicPeriod"/>
              <a:tabLst>
                <a:tab pos="367030" algn="l"/>
              </a:tabLst>
            </a:pPr>
            <a:r>
              <a:rPr lang="en-IN" sz="1500" dirty="0">
                <a:latin typeface="Times New Roman" panose="02020603050405020304" pitchFamily="18" charset="0"/>
                <a:ea typeface="Times New Roman" panose="02020603050405020304" pitchFamily="18" charset="0"/>
              </a:rPr>
              <a:t>System Architecture</a:t>
            </a:r>
          </a:p>
          <a:p>
            <a:pPr marL="457200" indent="-457200" algn="just">
              <a:lnSpc>
                <a:spcPct val="150000"/>
              </a:lnSpc>
              <a:spcBef>
                <a:spcPts val="415"/>
              </a:spcBef>
              <a:buSzPct val="80000"/>
              <a:buFont typeface="+mj-lt"/>
              <a:buAutoNum type="arabicPeriod"/>
              <a:tabLst>
                <a:tab pos="367030" algn="l"/>
              </a:tabLst>
            </a:pPr>
            <a:r>
              <a:rPr lang="en-IN" sz="1500" dirty="0">
                <a:latin typeface="Times New Roman" panose="02020603050405020304" pitchFamily="18" charset="0"/>
                <a:ea typeface="Times New Roman" panose="02020603050405020304" pitchFamily="18" charset="0"/>
              </a:rPr>
              <a:t>UML Diagrams</a:t>
            </a:r>
          </a:p>
          <a:p>
            <a:pPr marL="457200" indent="-457200" algn="just">
              <a:lnSpc>
                <a:spcPct val="150000"/>
              </a:lnSpc>
              <a:spcBef>
                <a:spcPts val="415"/>
              </a:spcBef>
              <a:buSzPct val="80000"/>
              <a:buFont typeface="+mj-lt"/>
              <a:buAutoNum type="arabicPeriod"/>
              <a:tabLst>
                <a:tab pos="367030" algn="l"/>
              </a:tabLst>
            </a:pPr>
            <a:r>
              <a:rPr lang="en-US" sz="1500" dirty="0">
                <a:latin typeface="Times New Roman" panose="02020603050405020304" pitchFamily="18" charset="0"/>
                <a:ea typeface="Times New Roman" panose="02020603050405020304" pitchFamily="18" charset="0"/>
              </a:rPr>
              <a:t>Modules</a:t>
            </a:r>
          </a:p>
          <a:p>
            <a:pPr marL="457200" indent="-457200" algn="just">
              <a:lnSpc>
                <a:spcPct val="150000"/>
              </a:lnSpc>
              <a:spcBef>
                <a:spcPts val="415"/>
              </a:spcBef>
              <a:buSzPct val="80000"/>
              <a:buFont typeface="+mj-lt"/>
              <a:buAutoNum type="arabicPeriod"/>
              <a:tabLst>
                <a:tab pos="367030" algn="l"/>
              </a:tabLst>
            </a:pPr>
            <a:r>
              <a:rPr lang="en-IN" sz="1500" dirty="0">
                <a:latin typeface="Times New Roman" panose="02020603050405020304" pitchFamily="18" charset="0"/>
                <a:ea typeface="Times New Roman" panose="02020603050405020304" pitchFamily="18" charset="0"/>
              </a:rPr>
              <a:t>Implementation</a:t>
            </a:r>
          </a:p>
          <a:p>
            <a:pPr marL="457200" indent="-457200" algn="just">
              <a:lnSpc>
                <a:spcPct val="150000"/>
              </a:lnSpc>
              <a:spcBef>
                <a:spcPts val="415"/>
              </a:spcBef>
              <a:buSzPct val="80000"/>
              <a:buFont typeface="+mj-lt"/>
              <a:buAutoNum type="arabicPeriod"/>
              <a:tabLst>
                <a:tab pos="367030" algn="l"/>
              </a:tabLst>
            </a:pPr>
            <a:r>
              <a:rPr lang="en-IN" sz="1500" dirty="0">
                <a:latin typeface="Times New Roman" panose="02020603050405020304" pitchFamily="18" charset="0"/>
                <a:ea typeface="Times New Roman" panose="02020603050405020304" pitchFamily="18" charset="0"/>
              </a:rPr>
              <a:t>Expected Outcomes</a:t>
            </a:r>
          </a:p>
          <a:p>
            <a:pPr marL="457200" indent="-457200" algn="just">
              <a:lnSpc>
                <a:spcPct val="150000"/>
              </a:lnSpc>
              <a:spcBef>
                <a:spcPts val="415"/>
              </a:spcBef>
              <a:buSzPct val="80000"/>
              <a:buFont typeface="+mj-lt"/>
              <a:buAutoNum type="arabicPeriod"/>
              <a:tabLst>
                <a:tab pos="367030" algn="l"/>
              </a:tabLst>
            </a:pPr>
            <a:r>
              <a:rPr lang="en-IN" sz="1500" dirty="0">
                <a:latin typeface="Times New Roman" panose="02020603050405020304" pitchFamily="18" charset="0"/>
                <a:ea typeface="Times New Roman" panose="02020603050405020304" pitchFamily="18" charset="0"/>
              </a:rPr>
              <a:t>References</a:t>
            </a:r>
            <a:endParaRPr lang="en-IN" sz="1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ECE09-AE9B-B73E-E1FF-DB8C06A176D2}"/>
              </a:ext>
            </a:extLst>
          </p:cNvPr>
          <p:cNvSpPr>
            <a:spLocks noGrp="1"/>
          </p:cNvSpPr>
          <p:nvPr>
            <p:ph type="title"/>
          </p:nvPr>
        </p:nvSpPr>
        <p:spPr>
          <a:xfrm>
            <a:off x="838200" y="243827"/>
            <a:ext cx="10515600" cy="1325563"/>
          </a:xfrm>
        </p:spPr>
        <p:txBody>
          <a:bodyPr/>
          <a:lstStyle/>
          <a:p>
            <a:pPr algn="ctr"/>
            <a:r>
              <a:rPr lang="en-US" b="1" dirty="0">
                <a:latin typeface="Times New Roman" panose="02020603050405020304" pitchFamily="18" charset="0"/>
                <a:cs typeface="Times New Roman" panose="02020603050405020304" pitchFamily="18" charset="0"/>
              </a:rPr>
              <a:t>SYSTEM ARCHITECTURE</a:t>
            </a:r>
            <a:endParaRPr lang="en-IN"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526342C-B966-BBD7-EA27-8E238F0BF46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12776" y="1569390"/>
            <a:ext cx="7541468" cy="4113528"/>
          </a:xfrm>
          <a:prstGeom prst="rect">
            <a:avLst/>
          </a:prstGeom>
        </p:spPr>
      </p:pic>
    </p:spTree>
    <p:extLst>
      <p:ext uri="{BB962C8B-B14F-4D97-AF65-F5344CB8AC3E}">
        <p14:creationId xmlns:p14="http://schemas.microsoft.com/office/powerpoint/2010/main" val="26746448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A8B3-51AC-4F37-EEE3-7C5E10DBAE7E}"/>
              </a:ext>
            </a:extLst>
          </p:cNvPr>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UML DIAGRAMS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A1CDB77-2ABF-4497-5B84-41BB4B16DAC6}"/>
              </a:ext>
            </a:extLst>
          </p:cNvPr>
          <p:cNvSpPr>
            <a:spLocks noGrp="1"/>
          </p:cNvSpPr>
          <p:nvPr>
            <p:ph idx="1"/>
          </p:nvPr>
        </p:nvSpPr>
        <p:spPr/>
        <p:txBody>
          <a:bodyPr>
            <a:normAutofit/>
          </a:bodyPr>
          <a:lstStyle/>
          <a:p>
            <a:pPr algn="just"/>
            <a:r>
              <a:rPr lang="en-US" sz="2000" dirty="0">
                <a:latin typeface="Times New Roman" panose="02020603050405020304" pitchFamily="18" charset="0"/>
                <a:cs typeface="Times New Roman" panose="02020603050405020304" pitchFamily="18" charset="0"/>
              </a:rPr>
              <a:t>Unified Modeling Language (UML) diagrams are used to visually represent the structure and behavior of the system. They help in understanding how different components interact, how data flows, and how users communicate with the application. In this project, UML diagrams such as Use Case, Sequence, Class, Flow Chart, and Data Flow Diagrams are used to clearly illustrate the workflow, system architecture, and relationships between modules.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3317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00D6C-7553-D348-6510-83B79ADDD833}"/>
              </a:ext>
            </a:extLst>
          </p:cNvPr>
          <p:cNvSpPr>
            <a:spLocks noGrp="1"/>
          </p:cNvSpPr>
          <p:nvPr>
            <p:ph type="title"/>
          </p:nvPr>
        </p:nvSpPr>
        <p:spPr>
          <a:xfrm>
            <a:off x="838200" y="365126"/>
            <a:ext cx="10515600" cy="474630"/>
          </a:xfrm>
        </p:spPr>
        <p:txBody>
          <a:bodyPr>
            <a:normAutofit/>
          </a:bodyPr>
          <a:lstStyle/>
          <a:p>
            <a:r>
              <a:rPr lang="en-US" sz="2000" b="1" dirty="0">
                <a:latin typeface="Times New Roman" panose="02020603050405020304" pitchFamily="18" charset="0"/>
                <a:cs typeface="Times New Roman" panose="02020603050405020304" pitchFamily="18" charset="0"/>
              </a:rPr>
              <a:t>Use Case Diagram</a:t>
            </a:r>
            <a:endParaRPr lang="en-IN" sz="2000" b="1"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52B64583-D3C8-C447-CDCE-6CBD49B3568A}"/>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292152" y="839756"/>
            <a:ext cx="4685522" cy="3153714"/>
          </a:xfrm>
        </p:spPr>
      </p:pic>
      <p:sp>
        <p:nvSpPr>
          <p:cNvPr id="6" name="TextBox 5">
            <a:extLst>
              <a:ext uri="{FF2B5EF4-FFF2-40B4-BE49-F238E27FC236}">
                <a16:creationId xmlns:a16="http://schemas.microsoft.com/office/drawing/2014/main" id="{8D82E820-6EFA-71A4-65E5-7D5F29E54075}"/>
              </a:ext>
            </a:extLst>
          </p:cNvPr>
          <p:cNvSpPr txBox="1"/>
          <p:nvPr/>
        </p:nvSpPr>
        <p:spPr>
          <a:xfrm>
            <a:off x="838199" y="4339822"/>
            <a:ext cx="10515599" cy="1200329"/>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This diagram defines the functional scope of the application from the user's perspective, mapping out the specific actions an operator can perform. It highlights the core interactions, such as </a:t>
            </a:r>
            <a:r>
              <a:rPr lang="en-US" b="1" dirty="0">
                <a:latin typeface="Times New Roman" panose="02020603050405020304" pitchFamily="18" charset="0"/>
                <a:cs typeface="Times New Roman" panose="02020603050405020304" pitchFamily="18" charset="0"/>
              </a:rPr>
              <a:t>Loading a PCB Image</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Viewing Detection Results</a:t>
            </a:r>
            <a:r>
              <a:rPr lang="en-US" dirty="0">
                <a:latin typeface="Times New Roman" panose="02020603050405020304" pitchFamily="18" charset="0"/>
                <a:cs typeface="Times New Roman" panose="02020603050405020304" pitchFamily="18" charset="0"/>
              </a:rPr>
              <a:t>, and checking defect statistics. Additionally, it includes the essential inspection utilities, showing how the user accesses </a:t>
            </a:r>
            <a:r>
              <a:rPr lang="en-US" b="1" dirty="0">
                <a:latin typeface="Times New Roman" panose="02020603050405020304" pitchFamily="18" charset="0"/>
                <a:cs typeface="Times New Roman" panose="02020603050405020304" pitchFamily="18" charset="0"/>
              </a:rPr>
              <a:t>Zoom and Pan controls</a:t>
            </a:r>
            <a:r>
              <a:rPr lang="en-US" dirty="0">
                <a:latin typeface="Times New Roman" panose="02020603050405020304" pitchFamily="18" charset="0"/>
                <a:cs typeface="Times New Roman" panose="02020603050405020304" pitchFamily="18" charset="0"/>
              </a:rPr>
              <a:t> to verify the model’s findings on the board.</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05517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581ED5CD-8974-F6D4-C921-46A13294E437}"/>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521004" y="811764"/>
            <a:ext cx="5242065" cy="2859308"/>
          </a:xfrm>
        </p:spPr>
      </p:pic>
      <p:sp>
        <p:nvSpPr>
          <p:cNvPr id="4" name="Title 1">
            <a:extLst>
              <a:ext uri="{FF2B5EF4-FFF2-40B4-BE49-F238E27FC236}">
                <a16:creationId xmlns:a16="http://schemas.microsoft.com/office/drawing/2014/main" id="{A1009DFC-E8D6-C2C5-50F9-A30294BEF7D8}"/>
              </a:ext>
            </a:extLst>
          </p:cNvPr>
          <p:cNvSpPr>
            <a:spLocks noGrp="1"/>
          </p:cNvSpPr>
          <p:nvPr>
            <p:ph type="title"/>
          </p:nvPr>
        </p:nvSpPr>
        <p:spPr>
          <a:xfrm>
            <a:off x="838200" y="365126"/>
            <a:ext cx="10515600" cy="446638"/>
          </a:xfrm>
        </p:spPr>
        <p:txBody>
          <a:bodyPr>
            <a:normAutofit/>
          </a:bodyPr>
          <a:lstStyle/>
          <a:p>
            <a:r>
              <a:rPr lang="en-US" sz="2000" b="1" dirty="0">
                <a:latin typeface="Times New Roman" panose="02020603050405020304" pitchFamily="18" charset="0"/>
                <a:cs typeface="Times New Roman" panose="02020603050405020304" pitchFamily="18" charset="0"/>
              </a:rPr>
              <a:t>Sequence Diagram</a:t>
            </a:r>
            <a:endParaRPr lang="en-IN" sz="20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EE6B5FD2-6A96-8DE6-7231-2B578D86F36C}"/>
              </a:ext>
            </a:extLst>
          </p:cNvPr>
          <p:cNvSpPr txBox="1"/>
          <p:nvPr/>
        </p:nvSpPr>
        <p:spPr>
          <a:xfrm>
            <a:off x="838200" y="4189445"/>
            <a:ext cx="10515600" cy="1200329"/>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The Sequence Diagram details the chronological timeline of interactions between the User, the GUI, and the backend logic. It begins when the user triggers the "Load Image" event, which prompts the application to send the file path to the </a:t>
            </a:r>
            <a:r>
              <a:rPr lang="en-US" b="1" dirty="0">
                <a:latin typeface="Times New Roman" panose="02020603050405020304" pitchFamily="18" charset="0"/>
                <a:cs typeface="Times New Roman" panose="02020603050405020304" pitchFamily="18" charset="0"/>
              </a:rPr>
              <a:t>Detector Engine</a:t>
            </a:r>
            <a:r>
              <a:rPr lang="en-US" dirty="0">
                <a:latin typeface="Times New Roman" panose="02020603050405020304" pitchFamily="18" charset="0"/>
                <a:cs typeface="Times New Roman" panose="02020603050405020304" pitchFamily="18" charset="0"/>
              </a:rPr>
              <a:t>. The engine then requests a prediction from the </a:t>
            </a:r>
            <a:r>
              <a:rPr lang="en-US" b="1" dirty="0">
                <a:latin typeface="Times New Roman" panose="02020603050405020304" pitchFamily="18" charset="0"/>
                <a:cs typeface="Times New Roman" panose="02020603050405020304" pitchFamily="18" charset="0"/>
              </a:rPr>
              <a:t>YOLOv8 Model</a:t>
            </a:r>
            <a:r>
              <a:rPr lang="en-US" dirty="0">
                <a:latin typeface="Times New Roman" panose="02020603050405020304" pitchFamily="18" charset="0"/>
                <a:cs typeface="Times New Roman" panose="02020603050405020304" pitchFamily="18" charset="0"/>
              </a:rPr>
              <a:t>, receives the raw defect data, and passes it back to the interface to immediately render the bounding boxes on the screen.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22605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C07AA22E-209C-66DC-725B-4C9E5C6EC40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32968" y="979100"/>
            <a:ext cx="3601508" cy="5402263"/>
          </a:xfrm>
        </p:spPr>
      </p:pic>
      <p:sp>
        <p:nvSpPr>
          <p:cNvPr id="4" name="Title 1">
            <a:extLst>
              <a:ext uri="{FF2B5EF4-FFF2-40B4-BE49-F238E27FC236}">
                <a16:creationId xmlns:a16="http://schemas.microsoft.com/office/drawing/2014/main" id="{D71DF795-12B8-875F-BA7F-1A50FC6B9AB9}"/>
              </a:ext>
            </a:extLst>
          </p:cNvPr>
          <p:cNvSpPr>
            <a:spLocks noGrp="1"/>
          </p:cNvSpPr>
          <p:nvPr>
            <p:ph type="title"/>
          </p:nvPr>
        </p:nvSpPr>
        <p:spPr>
          <a:xfrm>
            <a:off x="838200" y="476637"/>
            <a:ext cx="10515600" cy="409316"/>
          </a:xfrm>
        </p:spPr>
        <p:txBody>
          <a:bodyPr>
            <a:normAutofit/>
          </a:bodyPr>
          <a:lstStyle/>
          <a:p>
            <a:r>
              <a:rPr lang="en-US" sz="2000" b="1" dirty="0">
                <a:latin typeface="Times New Roman" panose="02020603050405020304" pitchFamily="18" charset="0"/>
                <a:cs typeface="Times New Roman" panose="02020603050405020304" pitchFamily="18" charset="0"/>
              </a:rPr>
              <a:t>Flow Chart Diagram</a:t>
            </a:r>
            <a:endParaRPr lang="en-IN" sz="20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1808578-2CB5-EAE7-8C12-BC30E4F91E56}"/>
              </a:ext>
            </a:extLst>
          </p:cNvPr>
          <p:cNvSpPr txBox="1"/>
          <p:nvPr/>
        </p:nvSpPr>
        <p:spPr>
          <a:xfrm>
            <a:off x="838200" y="1586204"/>
            <a:ext cx="5581261" cy="2862322"/>
          </a:xfrm>
          <a:prstGeom prst="rect">
            <a:avLst/>
          </a:prstGeom>
          <a:noFill/>
        </p:spPr>
        <p:txBody>
          <a:bodyPr wrap="square" rtlCol="0">
            <a:spAutoFit/>
          </a:bodyPr>
          <a:lstStyle/>
          <a:p>
            <a:pPr algn="just"/>
            <a:r>
              <a:rPr lang="en-US" b="1" dirty="0">
                <a:latin typeface="Times New Roman" panose="02020603050405020304" pitchFamily="18" charset="0"/>
                <a:cs typeface="Times New Roman" panose="02020603050405020304" pitchFamily="18" charset="0"/>
              </a:rPr>
              <a:t>Logic Flow:</a:t>
            </a:r>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Input:</a:t>
            </a:r>
            <a:r>
              <a:rPr lang="en-US" dirty="0">
                <a:latin typeface="Times New Roman" panose="02020603050405020304" pitchFamily="18" charset="0"/>
                <a:cs typeface="Times New Roman" panose="02020603050405020304" pitchFamily="18" charset="0"/>
              </a:rPr>
              <a:t> User loads a PCB image into the desktop app.</a:t>
            </a:r>
          </a:p>
          <a:p>
            <a:pPr algn="just"/>
            <a:r>
              <a:rPr lang="en-US" b="1" dirty="0">
                <a:latin typeface="Times New Roman" panose="02020603050405020304" pitchFamily="18" charset="0"/>
                <a:cs typeface="Times New Roman" panose="02020603050405020304" pitchFamily="18" charset="0"/>
              </a:rPr>
              <a:t>Processing:</a:t>
            </a:r>
            <a:r>
              <a:rPr lang="en-US" dirty="0">
                <a:latin typeface="Times New Roman" panose="02020603050405020304" pitchFamily="18" charset="0"/>
                <a:cs typeface="Times New Roman" panose="02020603050405020304" pitchFamily="18" charset="0"/>
              </a:rPr>
              <a:t> The image is passed to the </a:t>
            </a:r>
            <a:r>
              <a:rPr lang="en-US" b="1" dirty="0">
                <a:latin typeface="Times New Roman" panose="02020603050405020304" pitchFamily="18" charset="0"/>
                <a:cs typeface="Times New Roman" panose="02020603050405020304" pitchFamily="18" charset="0"/>
              </a:rPr>
              <a:t>YOLOv8 Engine</a:t>
            </a:r>
            <a:r>
              <a:rPr lang="en-US" dirty="0">
                <a:latin typeface="Times New Roman" panose="02020603050405020304" pitchFamily="18" charset="0"/>
                <a:cs typeface="Times New Roman" panose="02020603050405020304" pitchFamily="18" charset="0"/>
              </a:rPr>
              <a:t> for analysis.</a:t>
            </a:r>
          </a:p>
          <a:p>
            <a:pPr algn="just"/>
            <a:r>
              <a:rPr lang="en-US" b="1" dirty="0">
                <a:latin typeface="Times New Roman" panose="02020603050405020304" pitchFamily="18" charset="0"/>
                <a:cs typeface="Times New Roman" panose="02020603050405020304" pitchFamily="18" charset="0"/>
              </a:rPr>
              <a:t>Decision:</a:t>
            </a:r>
            <a:r>
              <a:rPr lang="en-US" dirty="0">
                <a:latin typeface="Times New Roman" panose="02020603050405020304" pitchFamily="18" charset="0"/>
                <a:cs typeface="Times New Roman" panose="02020603050405020304" pitchFamily="18" charset="0"/>
              </a:rPr>
              <a:t> The system checks if any of the 6 defect types are present.</a:t>
            </a:r>
          </a:p>
          <a:p>
            <a:pPr lvl="1" algn="just"/>
            <a:r>
              <a:rPr lang="en-US" i="1" dirty="0">
                <a:latin typeface="Times New Roman" panose="02020603050405020304" pitchFamily="18" charset="0"/>
                <a:cs typeface="Times New Roman" panose="02020603050405020304" pitchFamily="18" charset="0"/>
              </a:rPr>
              <a:t>If Yes:</a:t>
            </a:r>
            <a:r>
              <a:rPr lang="en-US" dirty="0">
                <a:latin typeface="Times New Roman" panose="02020603050405020304" pitchFamily="18" charset="0"/>
                <a:cs typeface="Times New Roman" panose="02020603050405020304" pitchFamily="18" charset="0"/>
              </a:rPr>
              <a:t> Draws bounding boxes and updates counts.</a:t>
            </a:r>
          </a:p>
          <a:p>
            <a:pPr lvl="1" algn="just"/>
            <a:r>
              <a:rPr lang="en-US" i="1" dirty="0">
                <a:latin typeface="Times New Roman" panose="02020603050405020304" pitchFamily="18" charset="0"/>
                <a:cs typeface="Times New Roman" panose="02020603050405020304" pitchFamily="18" charset="0"/>
              </a:rPr>
              <a:t>If No:</a:t>
            </a:r>
            <a:r>
              <a:rPr lang="en-US" dirty="0">
                <a:latin typeface="Times New Roman" panose="02020603050405020304" pitchFamily="18" charset="0"/>
                <a:cs typeface="Times New Roman" panose="02020603050405020304" pitchFamily="18" charset="0"/>
              </a:rPr>
              <a:t> Displays a "Clean Board" status.</a:t>
            </a:r>
          </a:p>
          <a:p>
            <a:pPr algn="just"/>
            <a:r>
              <a:rPr lang="en-US" b="1" dirty="0">
                <a:latin typeface="Times New Roman" panose="02020603050405020304" pitchFamily="18" charset="0"/>
                <a:cs typeface="Times New Roman" panose="02020603050405020304" pitchFamily="18" charset="0"/>
              </a:rPr>
              <a:t>Verification:</a:t>
            </a:r>
            <a:r>
              <a:rPr lang="en-US" dirty="0">
                <a:latin typeface="Times New Roman" panose="02020603050405020304" pitchFamily="18" charset="0"/>
                <a:cs typeface="Times New Roman" panose="02020603050405020304" pitchFamily="18" charset="0"/>
              </a:rPr>
              <a:t> User manually inspects the results using Zoom/Pan controls.</a:t>
            </a:r>
          </a:p>
        </p:txBody>
      </p:sp>
    </p:spTree>
    <p:extLst>
      <p:ext uri="{BB962C8B-B14F-4D97-AF65-F5344CB8AC3E}">
        <p14:creationId xmlns:p14="http://schemas.microsoft.com/office/powerpoint/2010/main" val="8231607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16A503D6-5159-4384-0B6F-A0E286C5E34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072250" y="802434"/>
            <a:ext cx="5178487" cy="3452325"/>
          </a:xfrm>
        </p:spPr>
      </p:pic>
      <p:sp>
        <p:nvSpPr>
          <p:cNvPr id="4" name="Title 1">
            <a:extLst>
              <a:ext uri="{FF2B5EF4-FFF2-40B4-BE49-F238E27FC236}">
                <a16:creationId xmlns:a16="http://schemas.microsoft.com/office/drawing/2014/main" id="{3B3A8E61-69A4-5727-19A8-F4F9C3ED74DE}"/>
              </a:ext>
            </a:extLst>
          </p:cNvPr>
          <p:cNvSpPr>
            <a:spLocks noGrp="1"/>
          </p:cNvSpPr>
          <p:nvPr>
            <p:ph type="title"/>
          </p:nvPr>
        </p:nvSpPr>
        <p:spPr>
          <a:xfrm>
            <a:off x="838200" y="365126"/>
            <a:ext cx="10515600" cy="437308"/>
          </a:xfrm>
        </p:spPr>
        <p:txBody>
          <a:bodyPr>
            <a:normAutofit/>
          </a:bodyPr>
          <a:lstStyle/>
          <a:p>
            <a:r>
              <a:rPr lang="en-US" sz="2000" b="1" dirty="0">
                <a:latin typeface="Times New Roman" panose="02020603050405020304" pitchFamily="18" charset="0"/>
                <a:cs typeface="Times New Roman" panose="02020603050405020304" pitchFamily="18" charset="0"/>
              </a:rPr>
              <a:t>Class Diagram</a:t>
            </a:r>
            <a:endParaRPr lang="en-IN" sz="20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5A8B98D-79EE-3854-61D5-9CDB9C5B1F8C}"/>
              </a:ext>
            </a:extLst>
          </p:cNvPr>
          <p:cNvSpPr txBox="1"/>
          <p:nvPr/>
        </p:nvSpPr>
        <p:spPr>
          <a:xfrm>
            <a:off x="659423" y="4519246"/>
            <a:ext cx="10330961" cy="1938992"/>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The class diagram shows the two main components of the system: the user interface and the detection engine. The </a:t>
            </a:r>
            <a:r>
              <a:rPr lang="en-US" dirty="0" err="1">
                <a:latin typeface="Times New Roman" panose="02020603050405020304" pitchFamily="18" charset="0"/>
                <a:cs typeface="Times New Roman" panose="02020603050405020304" pitchFamily="18" charset="0"/>
              </a:rPr>
              <a:t>MainApp</a:t>
            </a:r>
            <a:r>
              <a:rPr lang="en-US" sz="2000" dirty="0">
                <a:latin typeface="Times New Roman" panose="02020603050405020304" pitchFamily="18" charset="0"/>
                <a:cs typeface="Times New Roman" panose="02020603050405020304" pitchFamily="18" charset="0"/>
              </a:rPr>
              <a:t> class handles user actions such as loading images and displaying results, while the </a:t>
            </a:r>
            <a:r>
              <a:rPr lang="en-US" dirty="0" err="1">
                <a:latin typeface="Times New Roman" panose="02020603050405020304" pitchFamily="18" charset="0"/>
                <a:cs typeface="Times New Roman" panose="02020603050405020304" pitchFamily="18" charset="0"/>
              </a:rPr>
              <a:t>PCBDetector</a:t>
            </a:r>
            <a:r>
              <a:rPr lang="en-US" sz="2000" dirty="0">
                <a:latin typeface="Times New Roman" panose="02020603050405020304" pitchFamily="18" charset="0"/>
                <a:cs typeface="Times New Roman" panose="02020603050405020304" pitchFamily="18" charset="0"/>
              </a:rPr>
              <a:t> class manages the YOLOv8 model and performs defect detection. </a:t>
            </a:r>
            <a:r>
              <a:rPr lang="en-US" dirty="0" err="1">
                <a:latin typeface="Times New Roman" panose="02020603050405020304" pitchFamily="18" charset="0"/>
                <a:cs typeface="Times New Roman" panose="02020603050405020304" pitchFamily="18" charset="0"/>
              </a:rPr>
              <a:t>MainApp</a:t>
            </a:r>
            <a:r>
              <a:rPr lang="en-US" sz="2000" dirty="0">
                <a:latin typeface="Times New Roman" panose="02020603050405020304" pitchFamily="18" charset="0"/>
                <a:cs typeface="Times New Roman" panose="02020603050405020304" pitchFamily="18" charset="0"/>
              </a:rPr>
              <a:t> interacts with </a:t>
            </a:r>
            <a:r>
              <a:rPr lang="en-US" dirty="0" err="1">
                <a:latin typeface="Times New Roman" panose="02020603050405020304" pitchFamily="18" charset="0"/>
                <a:cs typeface="Times New Roman" panose="02020603050405020304" pitchFamily="18" charset="0"/>
              </a:rPr>
              <a:t>PCBDetector</a:t>
            </a:r>
            <a:r>
              <a:rPr lang="en-US" sz="2000" dirty="0">
                <a:latin typeface="Times New Roman" panose="02020603050405020304" pitchFamily="18" charset="0"/>
                <a:cs typeface="Times New Roman" panose="02020603050405020304" pitchFamily="18" charset="0"/>
              </a:rPr>
              <a:t> to obtain predictions and visualize them. This structure keeps the interface and detection logic separate, making the system simple, modular, and easy to maintain.</a:t>
            </a:r>
          </a:p>
        </p:txBody>
      </p:sp>
    </p:spTree>
    <p:extLst>
      <p:ext uri="{BB962C8B-B14F-4D97-AF65-F5344CB8AC3E}">
        <p14:creationId xmlns:p14="http://schemas.microsoft.com/office/powerpoint/2010/main" val="3864020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AB57D578-6DD7-D95C-72DC-79353113AB5D}"/>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824034" y="905069"/>
            <a:ext cx="5970038" cy="3256384"/>
          </a:xfrm>
        </p:spPr>
      </p:pic>
      <p:sp>
        <p:nvSpPr>
          <p:cNvPr id="4" name="Title 1">
            <a:extLst>
              <a:ext uri="{FF2B5EF4-FFF2-40B4-BE49-F238E27FC236}">
                <a16:creationId xmlns:a16="http://schemas.microsoft.com/office/drawing/2014/main" id="{C05EDDF2-5F08-2D8B-ADD7-0BC84A922DAC}"/>
              </a:ext>
            </a:extLst>
          </p:cNvPr>
          <p:cNvSpPr>
            <a:spLocks noGrp="1"/>
          </p:cNvSpPr>
          <p:nvPr>
            <p:ph type="title"/>
          </p:nvPr>
        </p:nvSpPr>
        <p:spPr>
          <a:xfrm>
            <a:off x="838200" y="365125"/>
            <a:ext cx="10515600" cy="399985"/>
          </a:xfrm>
        </p:spPr>
        <p:txBody>
          <a:bodyPr>
            <a:normAutofit/>
          </a:bodyPr>
          <a:lstStyle/>
          <a:p>
            <a:r>
              <a:rPr lang="en-US" sz="2000" b="1" dirty="0">
                <a:latin typeface="Times New Roman" panose="02020603050405020304" pitchFamily="18" charset="0"/>
                <a:cs typeface="Times New Roman" panose="02020603050405020304" pitchFamily="18" charset="0"/>
              </a:rPr>
              <a:t>Data Flow Diagram</a:t>
            </a:r>
            <a:endParaRPr lang="en-IN" sz="20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104A2BD1-110C-3BFA-47FA-8C97BC3DA313}"/>
              </a:ext>
            </a:extLst>
          </p:cNvPr>
          <p:cNvSpPr txBox="1"/>
          <p:nvPr/>
        </p:nvSpPr>
        <p:spPr>
          <a:xfrm>
            <a:off x="623596" y="4683968"/>
            <a:ext cx="10515600" cy="1200329"/>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The Data Flow Diagram illustrates how information moves from the initial input to the final result. Raw image data flows from the user into the </a:t>
            </a:r>
            <a:r>
              <a:rPr lang="en-US" b="1" dirty="0">
                <a:latin typeface="Times New Roman" panose="02020603050405020304" pitchFamily="18" charset="0"/>
                <a:cs typeface="Times New Roman" panose="02020603050405020304" pitchFamily="18" charset="0"/>
              </a:rPr>
              <a:t>YOLOv8 Processing Unit</a:t>
            </a:r>
            <a:r>
              <a:rPr lang="en-US" dirty="0">
                <a:latin typeface="Times New Roman" panose="02020603050405020304" pitchFamily="18" charset="0"/>
                <a:cs typeface="Times New Roman" panose="02020603050405020304" pitchFamily="18" charset="0"/>
              </a:rPr>
              <a:t>, which accesses the trained model file (best.pt) to generate defect coordinates. These raw predictions are then passed to the </a:t>
            </a:r>
            <a:r>
              <a:rPr lang="en-US" b="1" dirty="0">
                <a:latin typeface="Times New Roman" panose="02020603050405020304" pitchFamily="18" charset="0"/>
                <a:cs typeface="Times New Roman" panose="02020603050405020304" pitchFamily="18" charset="0"/>
              </a:rPr>
              <a:t>Visualization Engine</a:t>
            </a:r>
            <a:r>
              <a:rPr lang="en-US" dirty="0">
                <a:latin typeface="Times New Roman" panose="02020603050405020304" pitchFamily="18" charset="0"/>
                <a:cs typeface="Times New Roman" panose="02020603050405020304" pitchFamily="18" charset="0"/>
              </a:rPr>
              <a:t>, which transforms them into the final annotated image and defect statistics displayed on the screen.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84381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charset="0"/>
                <a:cs typeface="Times New Roman" panose="02020603050405020304" charset="0"/>
              </a:rPr>
              <a:t>MODULES</a:t>
            </a:r>
            <a:endParaRPr lang="en-US" b="1" dirty="0"/>
          </a:p>
        </p:txBody>
      </p:sp>
      <p:sp>
        <p:nvSpPr>
          <p:cNvPr id="3" name="Content Placeholder 2"/>
          <p:cNvSpPr>
            <a:spLocks noGrp="1"/>
          </p:cNvSpPr>
          <p:nvPr>
            <p:ph idx="1"/>
          </p:nvPr>
        </p:nvSpPr>
        <p:spPr/>
        <p:txBody>
          <a:bodyPr>
            <a:normAutofit/>
          </a:bodyPr>
          <a:lstStyle/>
          <a:p>
            <a:pPr>
              <a:lnSpc>
                <a:spcPct val="150000"/>
              </a:lnSpc>
            </a:pPr>
            <a:r>
              <a:rPr lang="en-US" sz="2000" b="1" dirty="0">
                <a:latin typeface="Times New Roman" panose="02020603050405020304" charset="0"/>
                <a:cs typeface="Times New Roman" panose="02020603050405020304" charset="0"/>
              </a:rPr>
              <a:t>USER</a:t>
            </a:r>
          </a:p>
          <a:p>
            <a:pPr>
              <a:lnSpc>
                <a:spcPct val="150000"/>
              </a:lnSpc>
            </a:pPr>
            <a:r>
              <a:rPr lang="en-US" sz="2000" b="1" dirty="0">
                <a:latin typeface="Times New Roman" panose="02020603050405020304" charset="0"/>
                <a:cs typeface="Times New Roman" panose="02020603050405020304" charset="0"/>
              </a:rPr>
              <a:t>DEEP LEARNING</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1925"/>
            <a:ext cx="10515600" cy="1325563"/>
          </a:xfrm>
        </p:spPr>
        <p:txBody>
          <a:bodyPr/>
          <a:lstStyle/>
          <a:p>
            <a:r>
              <a:rPr lang="en-US" b="1" dirty="0">
                <a:latin typeface="Times New Roman" panose="02020603050405020304" charset="0"/>
                <a:cs typeface="Times New Roman" panose="02020603050405020304" charset="0"/>
              </a:rPr>
              <a:t>USER</a:t>
            </a:r>
          </a:p>
        </p:txBody>
      </p:sp>
      <p:sp>
        <p:nvSpPr>
          <p:cNvPr id="3" name="Content Placeholder 2"/>
          <p:cNvSpPr>
            <a:spLocks noGrp="1"/>
          </p:cNvSpPr>
          <p:nvPr>
            <p:ph idx="1"/>
          </p:nvPr>
        </p:nvSpPr>
        <p:spPr>
          <a:xfrm>
            <a:off x="838200" y="1487805"/>
            <a:ext cx="10515600" cy="4351338"/>
          </a:xfrm>
        </p:spPr>
        <p:txBody>
          <a:bodyPr/>
          <a:lstStyle/>
          <a:p>
            <a:pPr marL="0" indent="0" algn="just">
              <a:lnSpc>
                <a:spcPct val="150000"/>
              </a:lnSpc>
              <a:buNone/>
            </a:pPr>
            <a:r>
              <a:rPr lang="en-IN" sz="2000" dirty="0">
                <a:latin typeface="Times New Roman" panose="02020603050405020304" charset="0"/>
                <a:cs typeface="Times New Roman" panose="02020603050405020304" charset="0"/>
              </a:rPr>
              <a:t>This module allows users (such as technicians or inspectors) to interact with the system. Users can run the application, upload image from </a:t>
            </a:r>
            <a:r>
              <a:rPr lang="en-IN" sz="2000" dirty="0" err="1">
                <a:latin typeface="Times New Roman" panose="02020603050405020304" charset="0"/>
                <a:cs typeface="Times New Roman" panose="02020603050405020304" charset="0"/>
              </a:rPr>
              <a:t>test_data</a:t>
            </a:r>
            <a:r>
              <a:rPr lang="en-IN" sz="2000" dirty="0">
                <a:latin typeface="Times New Roman" panose="02020603050405020304" charset="0"/>
                <a:cs typeface="Times New Roman" panose="02020603050405020304" charset="0"/>
              </a:rPr>
              <a:t> folder or also can directly add image clicked by the camera and add to prediction. They can view the prediction results along with the confidence level of classification</a:t>
            </a:r>
            <a:r>
              <a:rPr lang="en-US" altLang="en-IN" sz="2000" dirty="0">
                <a:latin typeface="Times New Roman" panose="02020603050405020304" charset="0"/>
                <a:cs typeface="Times New Roman" panose="02020603050405020304" charset="0"/>
              </a:rPr>
              <a:t>.</a:t>
            </a:r>
          </a:p>
          <a:p>
            <a:pPr marL="0" indent="0">
              <a:buNone/>
            </a:pPr>
            <a:r>
              <a:rPr lang="en-IN" sz="2000" dirty="0">
                <a:latin typeface="Times New Roman" panose="02020603050405020304" charset="0"/>
                <a:cs typeface="Times New Roman" panose="02020603050405020304" charset="0"/>
                <a:sym typeface="+mn-ea"/>
              </a:rPr>
              <a:t>Features:</a:t>
            </a:r>
            <a:endParaRPr lang="en-US" sz="2000" dirty="0">
              <a:latin typeface="Times New Roman" panose="02020603050405020304" charset="0"/>
              <a:cs typeface="Times New Roman" panose="02020603050405020304" charset="0"/>
            </a:endParaRPr>
          </a:p>
          <a:p>
            <a:pPr lvl="0"/>
            <a:r>
              <a:rPr lang="en-IN" sz="2000" dirty="0">
                <a:latin typeface="Times New Roman" panose="02020603050405020304" charset="0"/>
                <a:cs typeface="Times New Roman" panose="02020603050405020304" charset="0"/>
                <a:sym typeface="+mn-ea"/>
              </a:rPr>
              <a:t>Image Upload </a:t>
            </a:r>
          </a:p>
          <a:p>
            <a:pPr lvl="0"/>
            <a:r>
              <a:rPr lang="en-IN" sz="2000" dirty="0">
                <a:latin typeface="Times New Roman" panose="02020603050405020304" charset="0"/>
                <a:cs typeface="Times New Roman" panose="02020603050405020304" charset="0"/>
                <a:sym typeface="+mn-ea"/>
              </a:rPr>
              <a:t>Prediction Display with Confidence Score</a:t>
            </a:r>
            <a:endParaRPr lang="en-US" sz="2000" dirty="0">
              <a:latin typeface="Times New Roman" panose="02020603050405020304" charset="0"/>
              <a:cs typeface="Times New Roman" panose="02020603050405020304" charset="0"/>
            </a:endParaRPr>
          </a:p>
          <a:p>
            <a:pPr lvl="0"/>
            <a:r>
              <a:rPr lang="en-IN" sz="2000" dirty="0">
                <a:latin typeface="Times New Roman" panose="02020603050405020304" charset="0"/>
                <a:cs typeface="Times New Roman" panose="02020603050405020304" charset="0"/>
                <a:sym typeface="+mn-ea"/>
              </a:rPr>
              <a:t>View Model Accuracy Metrics</a:t>
            </a:r>
            <a:endParaRPr lang="en-US" sz="2000" dirty="0">
              <a:latin typeface="Times New Roman" panose="02020603050405020304" charset="0"/>
              <a:cs typeface="Times New Roman" panose="02020603050405020304" charset="0"/>
            </a:endParaRPr>
          </a:p>
          <a:p>
            <a:pPr marL="0" indent="0" algn="just">
              <a:lnSpc>
                <a:spcPct val="150000"/>
              </a:lnSpc>
              <a:buNone/>
            </a:pPr>
            <a:endParaRPr lang="en-US" altLang="en-IN" sz="2000" dirty="0">
              <a:latin typeface="Times New Roman" panose="02020603050405020304" charset="0"/>
              <a:cs typeface="Times New Roman" panose="0202060305040502030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034467"/>
          </a:xfrm>
        </p:spPr>
        <p:txBody>
          <a:bodyPr/>
          <a:lstStyle/>
          <a:p>
            <a:r>
              <a:rPr lang="en-US" b="1" dirty="0">
                <a:latin typeface="Times New Roman" panose="02020603050405020304" charset="0"/>
                <a:cs typeface="Times New Roman" panose="02020603050405020304" charset="0"/>
              </a:rPr>
              <a:t>Deep learning</a:t>
            </a:r>
            <a:endParaRPr lang="en-US" dirty="0">
              <a:latin typeface="Times New Roman" panose="02020603050405020304" charset="0"/>
              <a:cs typeface="Times New Roman" panose="02020603050405020304" charset="0"/>
            </a:endParaRPr>
          </a:p>
        </p:txBody>
      </p:sp>
      <p:sp>
        <p:nvSpPr>
          <p:cNvPr id="3" name="Content Placeholder 2"/>
          <p:cNvSpPr>
            <a:spLocks noGrp="1"/>
          </p:cNvSpPr>
          <p:nvPr>
            <p:ph idx="1"/>
          </p:nvPr>
        </p:nvSpPr>
        <p:spPr>
          <a:xfrm>
            <a:off x="838200" y="1657674"/>
            <a:ext cx="10515600" cy="4679950"/>
          </a:xfrm>
        </p:spPr>
        <p:txBody>
          <a:bodyPr>
            <a:normAutofit/>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This module handles training and inference of the YOLOv8 model. The PCB defect dataset is loaded and preprocessed, and the model is trained using annotated images. During inference, the trained model detects defect regions, classifies defect types, and returns bounding boxes with confidence scores.</a:t>
            </a:r>
          </a:p>
          <a:p>
            <a:pPr marL="0" indent="0">
              <a:buNone/>
            </a:pPr>
            <a:r>
              <a:rPr lang="en-US" sz="2000" b="1" dirty="0">
                <a:latin typeface="Times New Roman" panose="02020603050405020304" pitchFamily="18" charset="0"/>
                <a:cs typeface="Times New Roman" panose="02020603050405020304" pitchFamily="18" charset="0"/>
              </a:rPr>
              <a:t>Features:</a:t>
            </a:r>
          </a:p>
          <a:p>
            <a:r>
              <a:rPr lang="en-US" sz="2000" dirty="0">
                <a:latin typeface="Times New Roman" panose="02020603050405020304" pitchFamily="18" charset="0"/>
                <a:cs typeface="Times New Roman" panose="02020603050405020304" pitchFamily="18" charset="0"/>
              </a:rPr>
              <a:t>Dataset loading and labeling</a:t>
            </a:r>
          </a:p>
          <a:p>
            <a:r>
              <a:rPr lang="en-US" sz="2000" dirty="0">
                <a:latin typeface="Times New Roman" panose="02020603050405020304" pitchFamily="18" charset="0"/>
                <a:cs typeface="Times New Roman" panose="02020603050405020304" pitchFamily="18" charset="0"/>
              </a:rPr>
              <a:t>Image preprocessing and augmentation</a:t>
            </a:r>
          </a:p>
          <a:p>
            <a:r>
              <a:rPr lang="en-US" sz="2000" dirty="0">
                <a:latin typeface="Times New Roman" panose="02020603050405020304" pitchFamily="18" charset="0"/>
                <a:cs typeface="Times New Roman" panose="02020603050405020304" pitchFamily="18" charset="0"/>
              </a:rPr>
              <a:t>YOLOv8 model training</a:t>
            </a:r>
          </a:p>
          <a:p>
            <a:r>
              <a:rPr lang="en-US" sz="2000" dirty="0">
                <a:latin typeface="Times New Roman" panose="02020603050405020304" pitchFamily="18" charset="0"/>
                <a:cs typeface="Times New Roman" panose="02020603050405020304" pitchFamily="18" charset="0"/>
              </a:rPr>
              <a:t>Defect detection and localization</a:t>
            </a:r>
          </a:p>
          <a:p>
            <a:r>
              <a:rPr lang="en-US" sz="2000" dirty="0">
                <a:latin typeface="Times New Roman" panose="02020603050405020304" pitchFamily="18" charset="0"/>
                <a:cs typeface="Times New Roman" panose="02020603050405020304" pitchFamily="18" charset="0"/>
              </a:rPr>
              <a:t>Confidence-based prediction</a:t>
            </a:r>
          </a:p>
          <a:p>
            <a:pPr marL="0" indent="0" algn="just">
              <a:lnSpc>
                <a:spcPct val="150000"/>
              </a:lnSpc>
              <a:buNone/>
            </a:pPr>
            <a:endParaRPr lang="en-US" sz="2000" dirty="0">
              <a:latin typeface="Times New Roman" panose="02020603050405020304" charset="0"/>
              <a:cs typeface="Times New Roman" panose="020206030504050203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78130"/>
            <a:ext cx="10515600" cy="1017270"/>
          </a:xfrm>
        </p:spPr>
        <p:txBody>
          <a:bodyPr/>
          <a:lstStyle/>
          <a:p>
            <a:pPr algn="ctr">
              <a:lnSpc>
                <a:spcPct val="100000"/>
              </a:lnSpc>
            </a:pPr>
            <a:r>
              <a:rPr lang="en-US" b="1" dirty="0">
                <a:latin typeface="Times New Roman" panose="02020603050405020304" charset="0"/>
                <a:cs typeface="Times New Roman" panose="02020603050405020304" charset="0"/>
              </a:rPr>
              <a:t>ABSTRACT</a:t>
            </a:r>
          </a:p>
        </p:txBody>
      </p:sp>
      <p:sp>
        <p:nvSpPr>
          <p:cNvPr id="5" name="Rectangle 4"/>
          <p:cNvSpPr/>
          <p:nvPr/>
        </p:nvSpPr>
        <p:spPr>
          <a:xfrm>
            <a:off x="304800" y="1497965"/>
            <a:ext cx="11452860" cy="3274614"/>
          </a:xfrm>
          <a:prstGeom prst="rect">
            <a:avLst/>
          </a:prstGeom>
        </p:spPr>
        <p:txBody>
          <a:bodyPr wrap="square">
            <a:spAutoFit/>
          </a:bodyPr>
          <a:lstStyle/>
          <a:p>
            <a:pPr algn="just">
              <a:lnSpc>
                <a:spcPct val="150000"/>
              </a:lnSpc>
            </a:pPr>
            <a:r>
              <a:rPr lang="en-US" sz="2000" dirty="0">
                <a:latin typeface="Times New Roman" panose="02020603050405020304" pitchFamily="18" charset="0"/>
                <a:cs typeface="Times New Roman" panose="02020603050405020304" pitchFamily="18" charset="0"/>
              </a:rPr>
              <a:t>This project presents an automated system for detecting surface defects on Printed Circuit Boards (PCBs) using the YOLOv8 deep learning model. Traditional PCB inspection methods are manual and error-prone, especially in dense and complex circuits. The proposed system uses a trained object detection model to identify and localize six common PCB defects in real time. A desktop application integrates the trained model to provide visual inspection, defect classification, and count analysis. Experimental evaluation demonstrates high precision and reliable performance, making the system suitable for academic and industrial demonstration of automated PCB quality control.</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3B53A-A0AC-EED2-5574-ABA71D035296}"/>
              </a:ext>
            </a:extLst>
          </p:cNvPr>
          <p:cNvSpPr>
            <a:spLocks noGrp="1"/>
          </p:cNvSpPr>
          <p:nvPr>
            <p:ph type="title"/>
          </p:nvPr>
        </p:nvSpPr>
        <p:spPr>
          <a:xfrm>
            <a:off x="838200" y="85207"/>
            <a:ext cx="10515600" cy="1325563"/>
          </a:xfrm>
        </p:spPr>
        <p:txBody>
          <a:bodyPr/>
          <a:lstStyle/>
          <a:p>
            <a:pPr algn="ctr"/>
            <a:r>
              <a:rPr lang="en-US" dirty="0">
                <a:latin typeface="Times New Roman" panose="02020603050405020304" pitchFamily="18" charset="0"/>
                <a:cs typeface="Times New Roman" panose="02020603050405020304" pitchFamily="18" charset="0"/>
              </a:rPr>
              <a:t>IMPLEMENTAION</a:t>
            </a:r>
            <a:endParaRPr lang="en-IN"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51866CDB-9990-A908-A7D2-8FD1D08096DB}"/>
              </a:ext>
            </a:extLst>
          </p:cNvPr>
          <p:cNvSpPr>
            <a:spLocks noGrp="1"/>
          </p:cNvSpPr>
          <p:nvPr>
            <p:ph idx="1"/>
          </p:nvPr>
        </p:nvSpPr>
        <p:spPr>
          <a:xfrm>
            <a:off x="450979" y="1186219"/>
            <a:ext cx="11290041" cy="5671781"/>
          </a:xfrm>
        </p:spPr>
        <p:txBody>
          <a:bodyPr>
            <a:normAutofit fontScale="25000" lnSpcReduction="20000"/>
          </a:bodyPr>
          <a:lstStyle/>
          <a:p>
            <a:pPr marL="0" indent="0">
              <a:buNone/>
            </a:pPr>
            <a:r>
              <a:rPr lang="en-IN" sz="4400" dirty="0"/>
              <a:t>Main.py:</a:t>
            </a:r>
          </a:p>
          <a:p>
            <a:pPr marL="0" indent="0">
              <a:buNone/>
            </a:pPr>
            <a:r>
              <a:rPr lang="en-IN" sz="4400" dirty="0"/>
              <a:t>from </a:t>
            </a:r>
            <a:r>
              <a:rPr lang="en-IN" sz="4400" dirty="0" err="1"/>
              <a:t>tkinter</a:t>
            </a:r>
            <a:r>
              <a:rPr lang="en-IN" sz="4400" dirty="0"/>
              <a:t> import *</a:t>
            </a:r>
          </a:p>
          <a:p>
            <a:pPr marL="0" indent="0">
              <a:buNone/>
            </a:pPr>
            <a:r>
              <a:rPr lang="en-IN" sz="4400" dirty="0"/>
              <a:t>from </a:t>
            </a:r>
            <a:r>
              <a:rPr lang="en-IN" sz="4400" dirty="0" err="1"/>
              <a:t>tkinter</a:t>
            </a:r>
            <a:r>
              <a:rPr lang="en-IN" sz="4400" dirty="0"/>
              <a:t> import </a:t>
            </a:r>
            <a:r>
              <a:rPr lang="en-IN" sz="4400" dirty="0" err="1"/>
              <a:t>ttk</a:t>
            </a:r>
            <a:r>
              <a:rPr lang="en-IN" sz="4400" dirty="0"/>
              <a:t>, </a:t>
            </a:r>
            <a:r>
              <a:rPr lang="en-IN" sz="4400" dirty="0" err="1"/>
              <a:t>filedialog</a:t>
            </a:r>
            <a:endParaRPr lang="en-IN" sz="4400" dirty="0"/>
          </a:p>
          <a:p>
            <a:pPr marL="0" indent="0">
              <a:buNone/>
            </a:pPr>
            <a:r>
              <a:rPr lang="en-IN" sz="4400" dirty="0"/>
              <a:t>from PIL import Image, </a:t>
            </a:r>
            <a:r>
              <a:rPr lang="en-IN" sz="4400" dirty="0" err="1"/>
              <a:t>ImageTk</a:t>
            </a:r>
            <a:endParaRPr lang="en-IN" sz="4400" dirty="0"/>
          </a:p>
          <a:p>
            <a:pPr marL="0" indent="0">
              <a:buNone/>
            </a:pPr>
            <a:r>
              <a:rPr lang="en-IN" sz="4400" dirty="0"/>
              <a:t>import </a:t>
            </a:r>
            <a:r>
              <a:rPr lang="en-IN" sz="4400" dirty="0" err="1"/>
              <a:t>os</a:t>
            </a:r>
            <a:endParaRPr lang="en-IN" sz="4400" dirty="0"/>
          </a:p>
          <a:p>
            <a:pPr marL="0" indent="0">
              <a:buNone/>
            </a:pPr>
            <a:r>
              <a:rPr lang="en-IN" sz="4400" dirty="0"/>
              <a:t>import cv2</a:t>
            </a:r>
          </a:p>
          <a:p>
            <a:pPr marL="0" indent="0">
              <a:buNone/>
            </a:pPr>
            <a:r>
              <a:rPr lang="en-IN" sz="4400" dirty="0"/>
              <a:t>from detector import </a:t>
            </a:r>
            <a:r>
              <a:rPr lang="en-IN" sz="4400" dirty="0" err="1"/>
              <a:t>PCBDetector</a:t>
            </a:r>
            <a:endParaRPr lang="en-IN" sz="4400" dirty="0"/>
          </a:p>
          <a:p>
            <a:pPr marL="0" indent="0">
              <a:buNone/>
            </a:pPr>
            <a:r>
              <a:rPr lang="en-IN" sz="4400" dirty="0"/>
              <a:t>BASE_DIR = </a:t>
            </a:r>
            <a:r>
              <a:rPr lang="en-IN" sz="4400" dirty="0" err="1"/>
              <a:t>os.path.dirname</a:t>
            </a:r>
            <a:r>
              <a:rPr lang="en-IN" sz="4400" dirty="0"/>
              <a:t>(</a:t>
            </a:r>
            <a:r>
              <a:rPr lang="en-IN" sz="4400" dirty="0" err="1"/>
              <a:t>os.path.abspath</a:t>
            </a:r>
            <a:r>
              <a:rPr lang="en-IN" sz="4400" dirty="0"/>
              <a:t>(__file__))</a:t>
            </a:r>
          </a:p>
          <a:p>
            <a:pPr marL="0" indent="0">
              <a:buNone/>
            </a:pPr>
            <a:r>
              <a:rPr lang="en-IN" sz="4400" dirty="0"/>
              <a:t>MODEL_PATH = </a:t>
            </a:r>
            <a:r>
              <a:rPr lang="en-IN" sz="4400" dirty="0" err="1"/>
              <a:t>os.path.join</a:t>
            </a:r>
            <a:r>
              <a:rPr lang="en-IN" sz="4400" dirty="0"/>
              <a:t>(BASE_DIR, "../models/best.pt")</a:t>
            </a:r>
          </a:p>
          <a:p>
            <a:pPr marL="0" indent="0">
              <a:buNone/>
            </a:pPr>
            <a:r>
              <a:rPr lang="en-IN" sz="4400" dirty="0"/>
              <a:t>INIT_IMG = </a:t>
            </a:r>
            <a:r>
              <a:rPr lang="en-IN" sz="4400" dirty="0" err="1"/>
              <a:t>os.path.join</a:t>
            </a:r>
            <a:r>
              <a:rPr lang="en-IN" sz="4400" dirty="0"/>
              <a:t>(BASE_DIR, "../assets/whitebg.jpg")</a:t>
            </a:r>
          </a:p>
          <a:p>
            <a:pPr marL="0" indent="0">
              <a:buNone/>
            </a:pPr>
            <a:r>
              <a:rPr lang="en-IN" sz="4400" dirty="0"/>
              <a:t>detector = </a:t>
            </a:r>
            <a:r>
              <a:rPr lang="en-IN" sz="4400" dirty="0" err="1"/>
              <a:t>PCBDetector</a:t>
            </a:r>
            <a:r>
              <a:rPr lang="en-IN" sz="4400" dirty="0"/>
              <a:t>(MODEL_PATH)</a:t>
            </a:r>
          </a:p>
          <a:p>
            <a:pPr marL="0" indent="0">
              <a:buNone/>
            </a:pPr>
            <a:r>
              <a:rPr lang="en-IN" sz="4400" dirty="0" err="1"/>
              <a:t>current_image_path</a:t>
            </a:r>
            <a:r>
              <a:rPr lang="en-IN" sz="4400" dirty="0"/>
              <a:t> = None</a:t>
            </a:r>
          </a:p>
          <a:p>
            <a:pPr marL="0" indent="0">
              <a:buNone/>
            </a:pPr>
            <a:r>
              <a:rPr lang="en-IN" sz="4400" dirty="0" err="1"/>
              <a:t>original_pil</a:t>
            </a:r>
            <a:r>
              <a:rPr lang="en-IN" sz="4400" dirty="0"/>
              <a:t> = None</a:t>
            </a:r>
          </a:p>
          <a:p>
            <a:pPr marL="0" indent="0">
              <a:buNone/>
            </a:pPr>
            <a:r>
              <a:rPr lang="en-IN" sz="4400" dirty="0" err="1"/>
              <a:t>predicted_pil</a:t>
            </a:r>
            <a:r>
              <a:rPr lang="en-IN" sz="4400" dirty="0"/>
              <a:t> = None</a:t>
            </a:r>
          </a:p>
          <a:p>
            <a:pPr marL="0" indent="0">
              <a:buNone/>
            </a:pPr>
            <a:r>
              <a:rPr lang="en-IN" sz="4400" dirty="0" err="1"/>
              <a:t>score_thresh</a:t>
            </a:r>
            <a:r>
              <a:rPr lang="en-IN" sz="4400" dirty="0"/>
              <a:t> = 0.5</a:t>
            </a:r>
          </a:p>
          <a:p>
            <a:pPr marL="0" indent="0">
              <a:buNone/>
            </a:pPr>
            <a:r>
              <a:rPr lang="en-IN" sz="4400" dirty="0"/>
              <a:t>def </a:t>
            </a:r>
            <a:r>
              <a:rPr lang="en-IN" sz="4400" dirty="0" err="1"/>
              <a:t>open_viewer</a:t>
            </a:r>
            <a:r>
              <a:rPr lang="en-IN" sz="4400" dirty="0"/>
              <a:t>(</a:t>
            </a:r>
            <a:r>
              <a:rPr lang="en-IN" sz="4400" dirty="0" err="1"/>
              <a:t>pil_image</a:t>
            </a:r>
            <a:r>
              <a:rPr lang="en-IN" sz="4400" dirty="0"/>
              <a:t>, title):</a:t>
            </a:r>
          </a:p>
          <a:p>
            <a:pPr marL="0" indent="0">
              <a:buNone/>
            </a:pPr>
            <a:r>
              <a:rPr lang="en-IN" sz="4400" dirty="0"/>
              <a:t>    if </a:t>
            </a:r>
            <a:r>
              <a:rPr lang="en-IN" sz="4400" dirty="0" err="1"/>
              <a:t>pil_image</a:t>
            </a:r>
            <a:r>
              <a:rPr lang="en-IN" sz="4400" dirty="0"/>
              <a:t> is None:</a:t>
            </a:r>
          </a:p>
          <a:p>
            <a:pPr marL="0" indent="0">
              <a:buNone/>
            </a:pPr>
            <a:r>
              <a:rPr lang="en-IN" sz="4400" dirty="0"/>
              <a:t>        return</a:t>
            </a:r>
          </a:p>
          <a:p>
            <a:pPr marL="0" indent="0">
              <a:buNone/>
            </a:pPr>
            <a:r>
              <a:rPr lang="en-IN" sz="4400" dirty="0"/>
              <a:t>    win = </a:t>
            </a:r>
            <a:r>
              <a:rPr lang="en-IN" sz="4400" dirty="0" err="1"/>
              <a:t>Toplevel</a:t>
            </a:r>
            <a:r>
              <a:rPr lang="en-IN" sz="4400" dirty="0"/>
              <a:t>(root)</a:t>
            </a:r>
          </a:p>
          <a:p>
            <a:pPr marL="0" indent="0">
              <a:buNone/>
            </a:pPr>
            <a:r>
              <a:rPr lang="en-IN" sz="4400" dirty="0"/>
              <a:t>    </a:t>
            </a:r>
            <a:r>
              <a:rPr lang="en-IN" sz="4400" dirty="0" err="1"/>
              <a:t>win.title</a:t>
            </a:r>
            <a:r>
              <a:rPr lang="en-IN" sz="4400" dirty="0"/>
              <a:t>(title)</a:t>
            </a:r>
          </a:p>
          <a:p>
            <a:pPr marL="0" indent="0">
              <a:buNone/>
            </a:pPr>
            <a:r>
              <a:rPr lang="en-IN" sz="4400" dirty="0"/>
              <a:t>    </a:t>
            </a:r>
            <a:r>
              <a:rPr lang="en-IN" sz="4400" dirty="0" err="1"/>
              <a:t>win.geometry</a:t>
            </a:r>
            <a:r>
              <a:rPr lang="en-IN" sz="4400" dirty="0"/>
              <a:t>("900x700")</a:t>
            </a:r>
          </a:p>
          <a:p>
            <a:pPr marL="0" indent="0">
              <a:buNone/>
            </a:pPr>
            <a:r>
              <a:rPr lang="en-IN" sz="4400" dirty="0"/>
              <a:t>    canvas = Canvas(win, </a:t>
            </a:r>
            <a:r>
              <a:rPr lang="en-IN" sz="4400" dirty="0" err="1"/>
              <a:t>bg</a:t>
            </a:r>
            <a:r>
              <a:rPr lang="en-IN" sz="4400" dirty="0"/>
              <a:t>="lack")</a:t>
            </a:r>
          </a:p>
          <a:p>
            <a:pPr marL="0" indent="0">
              <a:buNone/>
            </a:pPr>
            <a:r>
              <a:rPr lang="en-IN" sz="4400" dirty="0"/>
              <a:t>    zoom = 1.0</a:t>
            </a:r>
          </a:p>
          <a:p>
            <a:pPr marL="0" indent="0">
              <a:buNone/>
            </a:pPr>
            <a:endParaRPr lang="en-IN" dirty="0"/>
          </a:p>
          <a:p>
            <a:pPr marL="0" indent="0">
              <a:buNone/>
            </a:pPr>
            <a:br>
              <a:rPr lang="en-IN" dirty="0"/>
            </a:br>
            <a:endParaRPr lang="en-IN" dirty="0"/>
          </a:p>
          <a:p>
            <a:pPr marL="0" indent="0">
              <a:buNone/>
            </a:pPr>
            <a:endParaRPr lang="en-IN" dirty="0"/>
          </a:p>
        </p:txBody>
      </p:sp>
    </p:spTree>
    <p:extLst>
      <p:ext uri="{BB962C8B-B14F-4D97-AF65-F5344CB8AC3E}">
        <p14:creationId xmlns:p14="http://schemas.microsoft.com/office/powerpoint/2010/main" val="6057949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CA5EB0-225D-7615-47FA-2976BAE6DB57}"/>
              </a:ext>
            </a:extLst>
          </p:cNvPr>
          <p:cNvSpPr>
            <a:spLocks noGrp="1"/>
          </p:cNvSpPr>
          <p:nvPr>
            <p:ph idx="1"/>
          </p:nvPr>
        </p:nvSpPr>
        <p:spPr>
          <a:xfrm>
            <a:off x="522514" y="121298"/>
            <a:ext cx="10831286" cy="6512767"/>
          </a:xfrm>
        </p:spPr>
        <p:txBody>
          <a:bodyPr>
            <a:normAutofit fontScale="25000" lnSpcReduction="20000"/>
          </a:bodyPr>
          <a:lstStyle/>
          <a:p>
            <a:pPr marL="0" indent="0">
              <a:lnSpc>
                <a:spcPct val="110000"/>
              </a:lnSpc>
              <a:buNone/>
            </a:pPr>
            <a:r>
              <a:rPr lang="en-IN" sz="4400" dirty="0"/>
              <a:t>def redraw():</a:t>
            </a:r>
          </a:p>
          <a:p>
            <a:pPr marL="0" indent="0">
              <a:lnSpc>
                <a:spcPct val="110000"/>
              </a:lnSpc>
              <a:buNone/>
            </a:pPr>
            <a:r>
              <a:rPr lang="en-IN" sz="4400" dirty="0"/>
              <a:t>    nonlocal </a:t>
            </a:r>
            <a:r>
              <a:rPr lang="en-IN" sz="4400" dirty="0" err="1"/>
              <a:t>img</a:t>
            </a:r>
            <a:r>
              <a:rPr lang="en-IN" sz="4400" dirty="0"/>
              <a:t>, zoom</a:t>
            </a:r>
          </a:p>
          <a:p>
            <a:pPr marL="0" indent="0">
              <a:lnSpc>
                <a:spcPct val="110000"/>
              </a:lnSpc>
              <a:buNone/>
            </a:pPr>
            <a:r>
              <a:rPr lang="en-IN" sz="4400" dirty="0"/>
              <a:t>    w, h = </a:t>
            </a:r>
            <a:r>
              <a:rPr lang="en-IN" sz="4400" dirty="0" err="1"/>
              <a:t>img.size</a:t>
            </a:r>
            <a:endParaRPr lang="en-IN" sz="4400" dirty="0"/>
          </a:p>
          <a:p>
            <a:pPr marL="0" indent="0">
              <a:lnSpc>
                <a:spcPct val="110000"/>
              </a:lnSpc>
              <a:buNone/>
            </a:pPr>
            <a:r>
              <a:rPr lang="en-IN" sz="4400" dirty="0"/>
              <a:t>    resized = </a:t>
            </a:r>
            <a:r>
              <a:rPr lang="en-IN" sz="4400" dirty="0" err="1"/>
              <a:t>img.resize</a:t>
            </a:r>
            <a:r>
              <a:rPr lang="en-IN" sz="4400" dirty="0"/>
              <a:t>((int(w * zoom), int(h * zoom)))</a:t>
            </a:r>
          </a:p>
          <a:p>
            <a:pPr marL="0" indent="0">
              <a:lnSpc>
                <a:spcPct val="110000"/>
              </a:lnSpc>
              <a:buNone/>
            </a:pPr>
            <a:r>
              <a:rPr lang="en-IN" sz="4400" dirty="0"/>
              <a:t>    t k = </a:t>
            </a:r>
            <a:r>
              <a:rPr lang="en-IN" sz="4400" dirty="0" err="1"/>
              <a:t>ImageTk.PhotoImage</a:t>
            </a:r>
            <a:r>
              <a:rPr lang="en-IN" sz="4400" dirty="0"/>
              <a:t>(resized)</a:t>
            </a:r>
          </a:p>
          <a:p>
            <a:pPr marL="0" indent="0">
              <a:lnSpc>
                <a:spcPct val="110000"/>
              </a:lnSpc>
              <a:buNone/>
            </a:pPr>
            <a:r>
              <a:rPr lang="en-IN" sz="4400" dirty="0"/>
              <a:t>    </a:t>
            </a:r>
            <a:r>
              <a:rPr lang="en-IN" sz="4400" dirty="0" err="1"/>
              <a:t>canvas.image</a:t>
            </a:r>
            <a:r>
              <a:rPr lang="en-IN" sz="4400" dirty="0"/>
              <a:t> = </a:t>
            </a:r>
            <a:r>
              <a:rPr lang="en-IN" sz="4400" dirty="0" err="1"/>
              <a:t>tk</a:t>
            </a:r>
            <a:endParaRPr lang="en-IN" sz="4400" dirty="0"/>
          </a:p>
          <a:p>
            <a:pPr marL="0" indent="0">
              <a:lnSpc>
                <a:spcPct val="110000"/>
              </a:lnSpc>
              <a:buNone/>
            </a:pPr>
            <a:r>
              <a:rPr lang="en-IN" sz="4400" dirty="0"/>
              <a:t>    </a:t>
            </a:r>
            <a:r>
              <a:rPr lang="en-IN" sz="4400" dirty="0" err="1"/>
              <a:t>canvas.delete</a:t>
            </a:r>
            <a:r>
              <a:rPr lang="en-IN" sz="4400" dirty="0"/>
              <a:t>("all")</a:t>
            </a:r>
          </a:p>
          <a:p>
            <a:pPr marL="0" indent="0">
              <a:lnSpc>
                <a:spcPct val="110000"/>
              </a:lnSpc>
              <a:buNone/>
            </a:pPr>
            <a:r>
              <a:rPr lang="en-IN" sz="4400" dirty="0"/>
              <a:t>    </a:t>
            </a:r>
            <a:r>
              <a:rPr lang="en-IN" sz="4400" dirty="0" err="1"/>
              <a:t>canvas.create_image</a:t>
            </a:r>
            <a:r>
              <a:rPr lang="en-IN" sz="4400" dirty="0"/>
              <a:t>(0, 0, anchor="</a:t>
            </a:r>
            <a:r>
              <a:rPr lang="en-IN" sz="4400" dirty="0" err="1"/>
              <a:t>nw</a:t>
            </a:r>
            <a:r>
              <a:rPr lang="en-IN" sz="4400" dirty="0"/>
              <a:t>", image=</a:t>
            </a:r>
            <a:r>
              <a:rPr lang="en-IN" sz="4400" dirty="0" err="1"/>
              <a:t>tk</a:t>
            </a:r>
            <a:r>
              <a:rPr lang="en-IN" sz="4400" dirty="0"/>
              <a:t>)</a:t>
            </a:r>
          </a:p>
          <a:p>
            <a:pPr marL="0" indent="0">
              <a:lnSpc>
                <a:spcPct val="110000"/>
              </a:lnSpc>
              <a:buNone/>
            </a:pPr>
            <a:r>
              <a:rPr lang="en-IN" sz="4400" dirty="0"/>
              <a:t>    </a:t>
            </a:r>
            <a:r>
              <a:rPr lang="en-IN" sz="4400" dirty="0" err="1"/>
              <a:t>canvas.config</a:t>
            </a:r>
            <a:r>
              <a:rPr lang="en-IN" sz="4400" dirty="0"/>
              <a:t>(</a:t>
            </a:r>
            <a:r>
              <a:rPr lang="en-IN" sz="4400" dirty="0" err="1"/>
              <a:t>scrollregion</a:t>
            </a:r>
            <a:r>
              <a:rPr lang="en-IN" sz="4400" dirty="0"/>
              <a:t>=</a:t>
            </a:r>
            <a:r>
              <a:rPr lang="en-IN" sz="4400" dirty="0" err="1"/>
              <a:t>canvas.bbox</a:t>
            </a:r>
            <a:r>
              <a:rPr lang="en-IN" sz="4400" dirty="0"/>
              <a:t>(ALL))</a:t>
            </a:r>
          </a:p>
          <a:p>
            <a:pPr marL="0" indent="0">
              <a:lnSpc>
                <a:spcPct val="110000"/>
              </a:lnSpc>
              <a:buNone/>
            </a:pPr>
            <a:r>
              <a:rPr lang="en-IN" sz="4400" dirty="0"/>
              <a:t>def </a:t>
            </a:r>
            <a:r>
              <a:rPr lang="en-IN" sz="4400" dirty="0" err="1"/>
              <a:t>on_mousewheel</a:t>
            </a:r>
            <a:r>
              <a:rPr lang="en-IN" sz="4400" dirty="0"/>
              <a:t>(event):</a:t>
            </a:r>
          </a:p>
          <a:p>
            <a:pPr marL="0" indent="0">
              <a:lnSpc>
                <a:spcPct val="110000"/>
              </a:lnSpc>
              <a:buNone/>
            </a:pPr>
            <a:r>
              <a:rPr lang="en-IN" sz="4400" dirty="0"/>
              <a:t>    nonlocal zoom</a:t>
            </a:r>
          </a:p>
          <a:p>
            <a:pPr marL="0" indent="0">
              <a:lnSpc>
                <a:spcPct val="110000"/>
              </a:lnSpc>
              <a:buNone/>
            </a:pPr>
            <a:r>
              <a:rPr lang="en-IN" sz="4400" dirty="0"/>
              <a:t>    if </a:t>
            </a:r>
            <a:r>
              <a:rPr lang="en-IN" sz="4400" dirty="0" err="1"/>
              <a:t>event.delta</a:t>
            </a:r>
            <a:r>
              <a:rPr lang="en-IN" sz="4400" dirty="0"/>
              <a:t> &gt; 0:</a:t>
            </a:r>
          </a:p>
          <a:p>
            <a:pPr marL="0" indent="0">
              <a:lnSpc>
                <a:spcPct val="120000"/>
              </a:lnSpc>
              <a:buNone/>
            </a:pPr>
            <a:r>
              <a:rPr lang="en-IN" sz="4400" dirty="0"/>
              <a:t>        zoom *= 1.1</a:t>
            </a:r>
          </a:p>
          <a:p>
            <a:pPr marL="0" indent="0">
              <a:lnSpc>
                <a:spcPct val="120000"/>
              </a:lnSpc>
              <a:buNone/>
            </a:pPr>
            <a:r>
              <a:rPr lang="en-IN" sz="4400" dirty="0"/>
              <a:t>    else:</a:t>
            </a:r>
          </a:p>
          <a:p>
            <a:pPr marL="0" indent="0">
              <a:lnSpc>
                <a:spcPct val="120000"/>
              </a:lnSpc>
              <a:buNone/>
            </a:pPr>
            <a:r>
              <a:rPr lang="en-IN" sz="4400" dirty="0"/>
              <a:t>       zoom /= 1.1</a:t>
            </a:r>
          </a:p>
          <a:p>
            <a:pPr marL="0" indent="0">
              <a:lnSpc>
                <a:spcPct val="120000"/>
              </a:lnSpc>
              <a:buNone/>
            </a:pPr>
            <a:r>
              <a:rPr lang="en-IN" sz="4400" dirty="0"/>
              <a:t>    redraw()</a:t>
            </a:r>
          </a:p>
          <a:p>
            <a:pPr marL="0" indent="0">
              <a:lnSpc>
                <a:spcPct val="110000"/>
              </a:lnSpc>
              <a:buNone/>
            </a:pPr>
            <a:r>
              <a:rPr lang="en-IN" sz="4400" dirty="0"/>
              <a:t>def </a:t>
            </a:r>
            <a:r>
              <a:rPr lang="en-IN" sz="4400" dirty="0" err="1"/>
              <a:t>start_pan</a:t>
            </a:r>
            <a:r>
              <a:rPr lang="en-IN" sz="4400" dirty="0"/>
              <a:t>(event):</a:t>
            </a:r>
          </a:p>
          <a:p>
            <a:pPr marL="0" indent="0">
              <a:lnSpc>
                <a:spcPct val="110000"/>
              </a:lnSpc>
              <a:buNone/>
            </a:pPr>
            <a:r>
              <a:rPr lang="en-IN" sz="4400" dirty="0"/>
              <a:t>    </a:t>
            </a:r>
            <a:r>
              <a:rPr lang="en-IN" sz="4400" dirty="0" err="1"/>
              <a:t>canvas.scan_mark</a:t>
            </a:r>
            <a:r>
              <a:rPr lang="en-IN" sz="4400" dirty="0"/>
              <a:t>(</a:t>
            </a:r>
            <a:r>
              <a:rPr lang="en-IN" sz="4400" dirty="0" err="1"/>
              <a:t>event.x</a:t>
            </a:r>
            <a:r>
              <a:rPr lang="en-IN" sz="4400" dirty="0"/>
              <a:t>, </a:t>
            </a:r>
            <a:r>
              <a:rPr lang="en-IN" sz="4400" dirty="0" err="1"/>
              <a:t>event.y</a:t>
            </a:r>
            <a:r>
              <a:rPr lang="en-IN" sz="4400" dirty="0"/>
              <a:t>)</a:t>
            </a:r>
          </a:p>
          <a:p>
            <a:pPr marL="0" indent="0">
              <a:lnSpc>
                <a:spcPct val="110000"/>
              </a:lnSpc>
              <a:buNone/>
            </a:pPr>
            <a:r>
              <a:rPr lang="en-IN" sz="4400" dirty="0"/>
              <a:t>def </a:t>
            </a:r>
            <a:r>
              <a:rPr lang="en-IN" sz="4400" dirty="0" err="1"/>
              <a:t>do_pan</a:t>
            </a:r>
            <a:r>
              <a:rPr lang="en-IN" sz="4400" dirty="0"/>
              <a:t>(event):</a:t>
            </a:r>
          </a:p>
          <a:p>
            <a:pPr marL="0" indent="0">
              <a:lnSpc>
                <a:spcPct val="110000"/>
              </a:lnSpc>
              <a:buNone/>
            </a:pPr>
            <a:r>
              <a:rPr lang="en-IN" sz="4400" dirty="0"/>
              <a:t>… </a:t>
            </a:r>
          </a:p>
          <a:p>
            <a:pPr marL="0" indent="0">
              <a:lnSpc>
                <a:spcPct val="110000"/>
              </a:lnSpc>
              <a:buNone/>
            </a:pPr>
            <a:r>
              <a:rPr lang="en-IN" sz="4400" dirty="0" err="1"/>
              <a:t>ttk.Button</a:t>
            </a:r>
            <a:r>
              <a:rPr lang="en-IN" sz="4400" dirty="0"/>
              <a:t>(control, text="Add Image", command=</a:t>
            </a:r>
            <a:r>
              <a:rPr lang="en-IN" sz="4400" dirty="0" err="1"/>
              <a:t>add_image</a:t>
            </a:r>
            <a:r>
              <a:rPr lang="en-IN" sz="4400" dirty="0"/>
              <a:t>).grid(row=</a:t>
            </a:r>
            <a:r>
              <a:rPr lang="en-IN" sz="4400" dirty="0" err="1"/>
              <a:t>row_base</a:t>
            </a:r>
            <a:r>
              <a:rPr lang="en-IN" sz="4400" dirty="0"/>
              <a:t> + 3, </a:t>
            </a:r>
            <a:r>
              <a:rPr lang="en-IN" sz="4400" dirty="0" err="1"/>
              <a:t>columnspan</a:t>
            </a:r>
            <a:r>
              <a:rPr lang="en-IN" sz="4400" dirty="0"/>
              <a:t>=2, </a:t>
            </a:r>
            <a:r>
              <a:rPr lang="en-IN" sz="4400" dirty="0" err="1"/>
              <a:t>pady</a:t>
            </a:r>
            <a:r>
              <a:rPr lang="en-IN" sz="4400" dirty="0"/>
              <a:t>=5)</a:t>
            </a:r>
          </a:p>
          <a:p>
            <a:pPr marL="0" indent="0">
              <a:buNone/>
            </a:pPr>
            <a:r>
              <a:rPr lang="en-IN" sz="4400" dirty="0" err="1"/>
              <a:t>ttk.Button</a:t>
            </a:r>
            <a:r>
              <a:rPr lang="en-IN" sz="4400" dirty="0"/>
              <a:t>(control, text="Run Detection", command=</a:t>
            </a:r>
            <a:r>
              <a:rPr lang="en-IN" sz="4400" dirty="0" err="1"/>
              <a:t>run_detection</a:t>
            </a:r>
            <a:r>
              <a:rPr lang="en-IN" sz="4400" dirty="0"/>
              <a:t>).grid(row=</a:t>
            </a:r>
            <a:r>
              <a:rPr lang="en-IN" sz="4400" dirty="0" err="1"/>
              <a:t>row_base</a:t>
            </a:r>
            <a:r>
              <a:rPr lang="en-IN" sz="4400" dirty="0"/>
              <a:t> + 4, </a:t>
            </a:r>
            <a:r>
              <a:rPr lang="en-IN" sz="4400" dirty="0" err="1"/>
              <a:t>columnspan</a:t>
            </a:r>
            <a:r>
              <a:rPr lang="en-IN" sz="4400" dirty="0"/>
              <a:t>=2, </a:t>
            </a:r>
            <a:r>
              <a:rPr lang="en-IN" sz="4400" dirty="0" err="1"/>
              <a:t>pady</a:t>
            </a:r>
            <a:r>
              <a:rPr lang="en-IN" sz="4400" dirty="0"/>
              <a:t>=5)</a:t>
            </a:r>
          </a:p>
          <a:p>
            <a:pPr marL="0" indent="0">
              <a:buNone/>
            </a:pPr>
            <a:r>
              <a:rPr lang="en-IN" sz="4400" dirty="0" err="1"/>
              <a:t>root.mainloop</a:t>
            </a:r>
            <a:r>
              <a:rPr lang="en-IN" sz="4400" dirty="0"/>
              <a:t>()</a:t>
            </a:r>
          </a:p>
          <a:p>
            <a:pPr marL="0" indent="0">
              <a:lnSpc>
                <a:spcPct val="110000"/>
              </a:lnSpc>
              <a:buNone/>
            </a:pPr>
            <a:br>
              <a:rPr lang="en-IN" dirty="0"/>
            </a:br>
            <a:endParaRPr lang="en-IN" dirty="0"/>
          </a:p>
          <a:p>
            <a:pPr marL="0" indent="0">
              <a:buNone/>
            </a:pPr>
            <a:br>
              <a:rPr lang="en-IN" sz="1200" dirty="0"/>
            </a:br>
            <a:endParaRPr lang="en-IN" sz="1200" dirty="0"/>
          </a:p>
          <a:p>
            <a:pPr marL="0" indent="0">
              <a:buNone/>
            </a:pPr>
            <a:endParaRPr lang="en-IN" sz="1100" dirty="0"/>
          </a:p>
          <a:p>
            <a:pPr marL="0" indent="0">
              <a:buNone/>
            </a:pPr>
            <a:endParaRPr lang="en-IN" sz="1100" dirty="0"/>
          </a:p>
          <a:p>
            <a:endParaRPr lang="en-IN" dirty="0"/>
          </a:p>
        </p:txBody>
      </p:sp>
    </p:spTree>
    <p:extLst>
      <p:ext uri="{BB962C8B-B14F-4D97-AF65-F5344CB8AC3E}">
        <p14:creationId xmlns:p14="http://schemas.microsoft.com/office/powerpoint/2010/main" val="359725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928ED2-790F-A948-6BC8-7EE7D2F6DA82}"/>
              </a:ext>
            </a:extLst>
          </p:cNvPr>
          <p:cNvSpPr>
            <a:spLocks noGrp="1"/>
          </p:cNvSpPr>
          <p:nvPr>
            <p:ph idx="1"/>
          </p:nvPr>
        </p:nvSpPr>
        <p:spPr>
          <a:xfrm>
            <a:off x="578498" y="177282"/>
            <a:ext cx="10775302" cy="6680718"/>
          </a:xfrm>
        </p:spPr>
        <p:txBody>
          <a:bodyPr>
            <a:normAutofit fontScale="85000" lnSpcReduction="20000"/>
          </a:bodyPr>
          <a:lstStyle/>
          <a:p>
            <a:pPr marL="0" indent="0">
              <a:buNone/>
            </a:pPr>
            <a:r>
              <a:rPr lang="en-IN" sz="1400" dirty="0"/>
              <a:t>Detector.py:</a:t>
            </a:r>
          </a:p>
          <a:p>
            <a:pPr marL="0" indent="0">
              <a:buNone/>
            </a:pPr>
            <a:r>
              <a:rPr lang="en-IN" sz="1400" dirty="0"/>
              <a:t>from </a:t>
            </a:r>
            <a:r>
              <a:rPr lang="en-IN" sz="1400" dirty="0" err="1"/>
              <a:t>ultralytics</a:t>
            </a:r>
            <a:r>
              <a:rPr lang="en-IN" sz="1400" dirty="0"/>
              <a:t> import YOLO</a:t>
            </a:r>
          </a:p>
          <a:p>
            <a:pPr marL="0" indent="0">
              <a:buNone/>
            </a:pPr>
            <a:r>
              <a:rPr lang="en-IN" sz="1400" dirty="0"/>
              <a:t>import cv2</a:t>
            </a:r>
          </a:p>
          <a:p>
            <a:pPr marL="0" indent="0">
              <a:buNone/>
            </a:pPr>
            <a:r>
              <a:rPr lang="en-IN" sz="1400" dirty="0"/>
              <a:t>class </a:t>
            </a:r>
            <a:r>
              <a:rPr lang="en-IN" sz="1400" dirty="0" err="1"/>
              <a:t>PCBDetector</a:t>
            </a:r>
            <a:r>
              <a:rPr lang="en-IN" sz="1400" dirty="0"/>
              <a:t>:</a:t>
            </a:r>
          </a:p>
          <a:p>
            <a:pPr marL="0" indent="0">
              <a:buNone/>
            </a:pPr>
            <a:r>
              <a:rPr lang="en-IN" sz="1400" dirty="0"/>
              <a:t>def __</a:t>
            </a:r>
            <a:r>
              <a:rPr lang="en-IN" sz="1400" dirty="0" err="1"/>
              <a:t>init</a:t>
            </a:r>
            <a:r>
              <a:rPr lang="en-IN" sz="1400" dirty="0"/>
              <a:t>__(self, </a:t>
            </a:r>
            <a:r>
              <a:rPr lang="en-IN" sz="1400" dirty="0" err="1"/>
              <a:t>model_path</a:t>
            </a:r>
            <a:r>
              <a:rPr lang="en-IN" sz="1400" dirty="0"/>
              <a:t>):</a:t>
            </a:r>
          </a:p>
          <a:p>
            <a:pPr marL="0" indent="0">
              <a:buNone/>
            </a:pPr>
            <a:r>
              <a:rPr lang="en-IN" sz="1400" dirty="0"/>
              <a:t>    </a:t>
            </a:r>
            <a:r>
              <a:rPr lang="en-IN" sz="1400" dirty="0" err="1"/>
              <a:t>self.model</a:t>
            </a:r>
            <a:r>
              <a:rPr lang="en-IN" sz="1400" dirty="0"/>
              <a:t> = YOLO(</a:t>
            </a:r>
            <a:r>
              <a:rPr lang="en-IN" sz="1400" dirty="0" err="1"/>
              <a:t>model_path</a:t>
            </a:r>
            <a:r>
              <a:rPr lang="en-IN" sz="1400" dirty="0"/>
              <a:t>)</a:t>
            </a:r>
          </a:p>
          <a:p>
            <a:pPr marL="0" indent="0">
              <a:buNone/>
            </a:pPr>
            <a:r>
              <a:rPr lang="en-IN" sz="1400" dirty="0"/>
              <a:t>def predict(self, </a:t>
            </a:r>
            <a:r>
              <a:rPr lang="en-IN" sz="1400" dirty="0" err="1"/>
              <a:t>image_path</a:t>
            </a:r>
            <a:r>
              <a:rPr lang="en-IN" sz="1400" dirty="0"/>
              <a:t>, conf=0.5):</a:t>
            </a:r>
          </a:p>
          <a:p>
            <a:pPr marL="0" indent="0">
              <a:buNone/>
            </a:pPr>
            <a:r>
              <a:rPr lang="en-IN" sz="1400" dirty="0"/>
              <a:t>    results = </a:t>
            </a:r>
            <a:r>
              <a:rPr lang="en-IN" sz="1400" dirty="0" err="1"/>
              <a:t>self.model</a:t>
            </a:r>
            <a:r>
              <a:rPr lang="en-IN" sz="1400" dirty="0"/>
              <a:t>(</a:t>
            </a:r>
            <a:r>
              <a:rPr lang="en-IN" sz="1400" dirty="0" err="1"/>
              <a:t>image_path</a:t>
            </a:r>
            <a:r>
              <a:rPr lang="en-IN" sz="1400" dirty="0"/>
              <a:t>, conf=conf)[0]</a:t>
            </a:r>
          </a:p>
          <a:p>
            <a:pPr marL="0" indent="0">
              <a:buNone/>
            </a:pPr>
            <a:r>
              <a:rPr lang="en-IN" sz="1400" dirty="0"/>
              <a:t>    </a:t>
            </a:r>
            <a:r>
              <a:rPr lang="en-IN" sz="1400" dirty="0" err="1"/>
              <a:t>img</a:t>
            </a:r>
            <a:r>
              <a:rPr lang="en-IN" sz="1400" dirty="0"/>
              <a:t> = cv2.imread(</a:t>
            </a:r>
            <a:r>
              <a:rPr lang="en-IN" sz="1400" dirty="0" err="1"/>
              <a:t>image_path</a:t>
            </a:r>
            <a:r>
              <a:rPr lang="en-IN" sz="1400" dirty="0"/>
              <a:t>)</a:t>
            </a:r>
          </a:p>
          <a:p>
            <a:pPr marL="0" indent="0">
              <a:buNone/>
            </a:pPr>
            <a:r>
              <a:rPr lang="en-IN" sz="1400" dirty="0"/>
              <a:t>    </a:t>
            </a:r>
            <a:r>
              <a:rPr lang="en-IN" sz="1400" dirty="0" err="1"/>
              <a:t>label_map</a:t>
            </a:r>
            <a:r>
              <a:rPr lang="en-IN" sz="1400" dirty="0"/>
              <a:t> = {</a:t>
            </a:r>
          </a:p>
          <a:p>
            <a:pPr marL="0" indent="0">
              <a:buNone/>
            </a:pPr>
            <a:r>
              <a:rPr lang="en-IN" sz="1400" dirty="0"/>
              <a:t>         "</a:t>
            </a:r>
            <a:r>
              <a:rPr lang="en-IN" sz="1400" dirty="0" err="1"/>
              <a:t>missing_hole</a:t>
            </a:r>
            <a:r>
              <a:rPr lang="en-IN" sz="1400" dirty="0"/>
              <a:t>": "Missing Hole",</a:t>
            </a:r>
          </a:p>
          <a:p>
            <a:pPr marL="0" indent="0">
              <a:buNone/>
            </a:pPr>
            <a:r>
              <a:rPr lang="en-IN" sz="1400" dirty="0"/>
              <a:t>         "</a:t>
            </a:r>
            <a:r>
              <a:rPr lang="en-IN" sz="1400" dirty="0" err="1"/>
              <a:t>mouse_bite</a:t>
            </a:r>
            <a:r>
              <a:rPr lang="en-IN" sz="1400" dirty="0"/>
              <a:t>": "Mouse Bite",</a:t>
            </a:r>
          </a:p>
          <a:p>
            <a:pPr marL="0" indent="0">
              <a:buNone/>
            </a:pPr>
            <a:r>
              <a:rPr lang="en-IN" sz="1400" dirty="0"/>
              <a:t>         "</a:t>
            </a:r>
            <a:r>
              <a:rPr lang="en-IN" sz="1400" dirty="0" err="1"/>
              <a:t>open_circuit</a:t>
            </a:r>
            <a:r>
              <a:rPr lang="en-IN" sz="1400" dirty="0"/>
              <a:t>": "Open Circuit",</a:t>
            </a:r>
          </a:p>
          <a:p>
            <a:pPr marL="0" indent="0">
              <a:buNone/>
            </a:pPr>
            <a:r>
              <a:rPr lang="en-IN" sz="1400" dirty="0"/>
              <a:t>         "short": "Short Circuit",</a:t>
            </a:r>
          </a:p>
          <a:p>
            <a:pPr marL="0" indent="0">
              <a:buNone/>
            </a:pPr>
            <a:r>
              <a:rPr lang="en-IN" sz="1400" dirty="0"/>
              <a:t>         "spur": "Spur",</a:t>
            </a:r>
          </a:p>
          <a:p>
            <a:pPr marL="0" indent="0">
              <a:buNone/>
            </a:pPr>
            <a:r>
              <a:rPr lang="en-IN" sz="1400" dirty="0"/>
              <a:t>         "</a:t>
            </a:r>
            <a:r>
              <a:rPr lang="en-IN" sz="1400" dirty="0" err="1"/>
              <a:t>spurious_copper</a:t>
            </a:r>
            <a:r>
              <a:rPr lang="en-IN" sz="1400" dirty="0"/>
              <a:t>": "Spurious Copper"</a:t>
            </a:r>
          </a:p>
          <a:p>
            <a:pPr marL="0" indent="0">
              <a:buNone/>
            </a:pPr>
            <a:r>
              <a:rPr lang="en-IN" sz="1400" dirty="0"/>
              <a:t>    }</a:t>
            </a:r>
          </a:p>
          <a:p>
            <a:pPr marL="0" indent="0">
              <a:buNone/>
            </a:pPr>
            <a:r>
              <a:rPr lang="en-IN" sz="1400" dirty="0"/>
              <a:t>counts = {v: 0 for v in </a:t>
            </a:r>
            <a:r>
              <a:rPr lang="en-IN" sz="1400" dirty="0" err="1"/>
              <a:t>label_map.values</a:t>
            </a:r>
            <a:r>
              <a:rPr lang="en-IN" sz="1400" dirty="0"/>
              <a:t>()}</a:t>
            </a:r>
          </a:p>
          <a:p>
            <a:pPr marL="0" indent="0">
              <a:buNone/>
            </a:pPr>
            <a:r>
              <a:rPr lang="en-IN" sz="1400" dirty="0"/>
              <a:t>for box in </a:t>
            </a:r>
            <a:r>
              <a:rPr lang="en-IN" sz="1400" dirty="0" err="1"/>
              <a:t>results.boxes</a:t>
            </a:r>
            <a:r>
              <a:rPr lang="en-IN" sz="1400" dirty="0"/>
              <a:t>:</a:t>
            </a:r>
          </a:p>
          <a:p>
            <a:pPr marL="0" indent="0">
              <a:buNone/>
            </a:pPr>
            <a:r>
              <a:rPr lang="en-IN" sz="1400" dirty="0" err="1"/>
              <a:t>cls</a:t>
            </a:r>
            <a:r>
              <a:rPr lang="en-IN" sz="1400" dirty="0"/>
              <a:t> = int(</a:t>
            </a:r>
            <a:r>
              <a:rPr lang="en-IN" sz="1400" dirty="0" err="1"/>
              <a:t>box.cls</a:t>
            </a:r>
            <a:r>
              <a:rPr lang="en-IN" sz="1400" dirty="0"/>
              <a:t>[0])</a:t>
            </a:r>
          </a:p>
          <a:p>
            <a:pPr marL="0" indent="0">
              <a:buNone/>
            </a:pPr>
            <a:r>
              <a:rPr lang="en-IN" sz="1400" dirty="0" err="1"/>
              <a:t>raw_name</a:t>
            </a:r>
            <a:r>
              <a:rPr lang="en-IN" sz="1400" dirty="0"/>
              <a:t> = </a:t>
            </a:r>
            <a:r>
              <a:rPr lang="en-IN" sz="1400" dirty="0" err="1"/>
              <a:t>results.names</a:t>
            </a:r>
            <a:r>
              <a:rPr lang="en-IN" sz="1400" dirty="0"/>
              <a:t>[</a:t>
            </a:r>
            <a:r>
              <a:rPr lang="en-IN" sz="1400" dirty="0" err="1"/>
              <a:t>cls</a:t>
            </a:r>
            <a:r>
              <a:rPr lang="en-IN" sz="1400" dirty="0"/>
              <a:t>]</a:t>
            </a:r>
          </a:p>
          <a:p>
            <a:pPr marL="0" indent="0">
              <a:buNone/>
            </a:pPr>
            <a:r>
              <a:rPr lang="en-IN" sz="1400" dirty="0" err="1"/>
              <a:t>ui_name</a:t>
            </a:r>
            <a:r>
              <a:rPr lang="en-IN" sz="1400" dirty="0"/>
              <a:t> = </a:t>
            </a:r>
            <a:r>
              <a:rPr lang="en-IN" sz="1400" dirty="0" err="1"/>
              <a:t>label_map.get</a:t>
            </a:r>
            <a:r>
              <a:rPr lang="en-IN" sz="1400" dirty="0"/>
              <a:t>(</a:t>
            </a:r>
            <a:r>
              <a:rPr lang="en-IN" sz="1400" dirty="0" err="1"/>
              <a:t>raw_name</a:t>
            </a:r>
            <a:r>
              <a:rPr lang="en-IN" sz="1400" dirty="0"/>
              <a:t>, </a:t>
            </a:r>
            <a:r>
              <a:rPr lang="en-IN" sz="1400" dirty="0" err="1"/>
              <a:t>raw_name</a:t>
            </a:r>
            <a:r>
              <a:rPr lang="en-IN" sz="1400" dirty="0"/>
              <a:t>)</a:t>
            </a:r>
          </a:p>
          <a:p>
            <a:pPr marL="0" indent="0">
              <a:buNone/>
            </a:pPr>
            <a:r>
              <a:rPr lang="en-IN" sz="1400" dirty="0"/>
              <a:t>…</a:t>
            </a:r>
          </a:p>
          <a:p>
            <a:pPr marL="0" indent="0">
              <a:buNone/>
            </a:pPr>
            <a:r>
              <a:rPr lang="en-US" sz="1400" dirty="0"/>
              <a:t>  cv2.putText(</a:t>
            </a:r>
            <a:r>
              <a:rPr lang="en-US" sz="1400" dirty="0" err="1"/>
              <a:t>img</a:t>
            </a:r>
            <a:r>
              <a:rPr lang="en-US" sz="1400" dirty="0"/>
              <a:t>, </a:t>
            </a:r>
            <a:r>
              <a:rPr lang="en-US" sz="1400" dirty="0" err="1"/>
              <a:t>ui_name</a:t>
            </a:r>
            <a:r>
              <a:rPr lang="en-US" sz="1400" dirty="0"/>
              <a:t>, (x1, y1 - 5),</a:t>
            </a:r>
          </a:p>
          <a:p>
            <a:pPr marL="0" indent="0">
              <a:buNone/>
            </a:pPr>
            <a:r>
              <a:rPr lang="en-US" sz="1400" dirty="0"/>
              <a:t>              cv2.FONT_HERSHEY_SIMPLEX, 0.5, (0, 255, 0), 2)</a:t>
            </a:r>
          </a:p>
          <a:p>
            <a:pPr marL="0" indent="0">
              <a:buNone/>
            </a:pPr>
            <a:r>
              <a:rPr lang="en-US" sz="1400" dirty="0"/>
              <a:t>return </a:t>
            </a:r>
            <a:r>
              <a:rPr lang="en-US" sz="1400" dirty="0" err="1"/>
              <a:t>img</a:t>
            </a:r>
            <a:r>
              <a:rPr lang="en-US" sz="1400" dirty="0"/>
              <a:t>, counts</a:t>
            </a:r>
            <a:endParaRPr lang="en-IN" dirty="0"/>
          </a:p>
        </p:txBody>
      </p:sp>
    </p:spTree>
    <p:extLst>
      <p:ext uri="{BB962C8B-B14F-4D97-AF65-F5344CB8AC3E}">
        <p14:creationId xmlns:p14="http://schemas.microsoft.com/office/powerpoint/2010/main" val="11339379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00430-AF3A-F595-1AF5-027BC5CD5031}"/>
              </a:ext>
            </a:extLst>
          </p:cNvPr>
          <p:cNvSpPr>
            <a:spLocks noGrp="1"/>
          </p:cNvSpPr>
          <p:nvPr>
            <p:ph type="title"/>
          </p:nvPr>
        </p:nvSpPr>
        <p:spPr>
          <a:xfrm>
            <a:off x="838200" y="365125"/>
            <a:ext cx="10515600" cy="1071789"/>
          </a:xfrm>
        </p:spPr>
        <p:txBody>
          <a:bodyPr/>
          <a:lstStyle/>
          <a:p>
            <a:r>
              <a:rPr lang="en-US" b="1" dirty="0">
                <a:latin typeface="Times New Roman" panose="02020603050405020304" pitchFamily="18" charset="0"/>
                <a:cs typeface="Times New Roman" panose="02020603050405020304" pitchFamily="18" charset="0"/>
              </a:rPr>
              <a:t>EXPECTED OUTCOMES</a:t>
            </a:r>
            <a:endParaRPr lang="en-IN" b="1"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3252C889-A6C7-7968-63EB-7F8FDF8D0BC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578705"/>
            <a:ext cx="9518780" cy="3700590"/>
          </a:xfrm>
        </p:spPr>
      </p:pic>
      <p:sp>
        <p:nvSpPr>
          <p:cNvPr id="6" name="TextBox 5">
            <a:extLst>
              <a:ext uri="{FF2B5EF4-FFF2-40B4-BE49-F238E27FC236}">
                <a16:creationId xmlns:a16="http://schemas.microsoft.com/office/drawing/2014/main" id="{9BC97514-05BF-A929-F834-AAF8F5F52C80}"/>
              </a:ext>
            </a:extLst>
          </p:cNvPr>
          <p:cNvSpPr txBox="1"/>
          <p:nvPr/>
        </p:nvSpPr>
        <p:spPr>
          <a:xfrm>
            <a:off x="838200" y="5514392"/>
            <a:ext cx="952811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Initial interface of the application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58743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5C99EC4-1A59-E448-61D6-F4EB9D8139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5561" y="443379"/>
            <a:ext cx="10711802" cy="4520507"/>
          </a:xfrm>
        </p:spPr>
      </p:pic>
      <p:sp>
        <p:nvSpPr>
          <p:cNvPr id="6" name="TextBox 5">
            <a:extLst>
              <a:ext uri="{FF2B5EF4-FFF2-40B4-BE49-F238E27FC236}">
                <a16:creationId xmlns:a16="http://schemas.microsoft.com/office/drawing/2014/main" id="{7E60DD30-D0C7-9301-3ACF-19266427AC64}"/>
              </a:ext>
            </a:extLst>
          </p:cNvPr>
          <p:cNvSpPr txBox="1"/>
          <p:nvPr/>
        </p:nvSpPr>
        <p:spPr>
          <a:xfrm>
            <a:off x="615561" y="5243804"/>
            <a:ext cx="1071180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Adding the image and running the model on it.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79378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314FE80-E3EA-0F55-0BB5-2D5DF76997F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7623" y="447221"/>
            <a:ext cx="7307186" cy="5599113"/>
          </a:xfrm>
        </p:spPr>
      </p:pic>
      <p:sp>
        <p:nvSpPr>
          <p:cNvPr id="6" name="TextBox 5">
            <a:extLst>
              <a:ext uri="{FF2B5EF4-FFF2-40B4-BE49-F238E27FC236}">
                <a16:creationId xmlns:a16="http://schemas.microsoft.com/office/drawing/2014/main" id="{172CEB34-D1AF-409C-24AF-F18573F94BEB}"/>
              </a:ext>
            </a:extLst>
          </p:cNvPr>
          <p:cNvSpPr txBox="1"/>
          <p:nvPr/>
        </p:nvSpPr>
        <p:spPr>
          <a:xfrm>
            <a:off x="8528180" y="550506"/>
            <a:ext cx="2957804"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Visualizing the defect</a:t>
            </a:r>
          </a:p>
          <a:p>
            <a:endParaRPr lang="en-IN" dirty="0"/>
          </a:p>
        </p:txBody>
      </p:sp>
    </p:spTree>
    <p:extLst>
      <p:ext uri="{BB962C8B-B14F-4D97-AF65-F5344CB8AC3E}">
        <p14:creationId xmlns:p14="http://schemas.microsoft.com/office/powerpoint/2010/main" val="28034557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6040"/>
            <a:ext cx="10515600" cy="1325563"/>
          </a:xfrm>
        </p:spPr>
        <p:txBody>
          <a:bodyPr/>
          <a:lstStyle/>
          <a:p>
            <a:pPr algn="ctr">
              <a:lnSpc>
                <a:spcPct val="100000"/>
              </a:lnSpc>
            </a:pPr>
            <a:r>
              <a:rPr lang="en-US" b="1" dirty="0">
                <a:latin typeface="Times New Roman" panose="02020603050405020304" charset="0"/>
                <a:cs typeface="Times New Roman" panose="02020603050405020304" charset="0"/>
              </a:rPr>
              <a:t>REFERENCES</a:t>
            </a:r>
          </a:p>
        </p:txBody>
      </p:sp>
      <p:sp>
        <p:nvSpPr>
          <p:cNvPr id="3" name="Content Placeholder 2"/>
          <p:cNvSpPr>
            <a:spLocks noGrp="1"/>
          </p:cNvSpPr>
          <p:nvPr>
            <p:ph idx="1"/>
          </p:nvPr>
        </p:nvSpPr>
        <p:spPr>
          <a:xfrm>
            <a:off x="254000" y="1595120"/>
            <a:ext cx="11099800" cy="3990340"/>
          </a:xfrm>
        </p:spPr>
        <p:txBody>
          <a:bodyPr>
            <a:noAutofit/>
          </a:bodyPr>
          <a:lstStyle/>
          <a:p>
            <a:pPr algn="just">
              <a:lnSpc>
                <a:spcPct val="150000"/>
              </a:lnSpc>
            </a:pPr>
            <a:r>
              <a:rPr lang="en-US" sz="2000" dirty="0">
                <a:latin typeface="Times New Roman" panose="02020603050405020304" charset="0"/>
                <a:cs typeface="Times New Roman" panose="02020603050405020304" charset="0"/>
              </a:rPr>
              <a:t>Ling Q, Isa N A M, </a:t>
            </a:r>
            <a:r>
              <a:rPr lang="en-US" sz="2000" dirty="0" err="1">
                <a:latin typeface="Times New Roman" panose="02020603050405020304" charset="0"/>
                <a:cs typeface="Times New Roman" panose="02020603050405020304" charset="0"/>
              </a:rPr>
              <a:t>Asaari</a:t>
            </a:r>
            <a:r>
              <a:rPr lang="en-US" sz="2000" dirty="0">
                <a:latin typeface="Times New Roman" panose="02020603050405020304" charset="0"/>
                <a:cs typeface="Times New Roman" panose="02020603050405020304" charset="0"/>
              </a:rPr>
              <a:t> M S M. Precise detection for dense PCB components based on modified YOLOv8. IEEE Access, 2023. </a:t>
            </a:r>
          </a:p>
          <a:p>
            <a:pPr algn="just">
              <a:lnSpc>
                <a:spcPct val="150000"/>
              </a:lnSpc>
            </a:pPr>
            <a:r>
              <a:rPr lang="en-US" sz="2000" dirty="0" err="1">
                <a:latin typeface="Times New Roman" panose="02020603050405020304" charset="0"/>
                <a:cs typeface="Times New Roman" panose="02020603050405020304" charset="0"/>
              </a:rPr>
              <a:t>Redmon</a:t>
            </a:r>
            <a:r>
              <a:rPr lang="en-US" sz="2000" dirty="0">
                <a:latin typeface="Times New Roman" panose="02020603050405020304" charset="0"/>
                <a:cs typeface="Times New Roman" panose="02020603050405020304" charset="0"/>
              </a:rPr>
              <a:t> J. You only look once: Unified, real-time object detection. </a:t>
            </a:r>
          </a:p>
          <a:p>
            <a:pPr algn="just">
              <a:lnSpc>
                <a:spcPct val="150000"/>
              </a:lnSpc>
            </a:pP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Laroca</a:t>
            </a: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Rayson</a:t>
            </a:r>
            <a:r>
              <a:rPr lang="en-US" sz="2000" dirty="0">
                <a:latin typeface="Times New Roman" panose="02020603050405020304" charset="0"/>
                <a:cs typeface="Times New Roman" panose="02020603050405020304" charset="0"/>
              </a:rPr>
              <a:t>, et al. ”A robust real-time automatic license plate recognition based on the YOLO detector</a:t>
            </a:r>
          </a:p>
          <a:p>
            <a:pPr algn="just">
              <a:lnSpc>
                <a:spcPct val="150000"/>
              </a:lnSpc>
            </a:pP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Terven</a:t>
            </a:r>
            <a:r>
              <a:rPr lang="en-US" sz="2000" dirty="0">
                <a:latin typeface="Times New Roman" panose="02020603050405020304" charset="0"/>
                <a:cs typeface="Times New Roman" panose="02020603050405020304" charset="0"/>
              </a:rPr>
              <a:t> J, Cordova-Esparza D M, Romero-</a:t>
            </a:r>
            <a:r>
              <a:rPr lang="en-US" sz="2000" dirty="0" err="1">
                <a:latin typeface="Times New Roman" panose="02020603050405020304" charset="0"/>
                <a:cs typeface="Times New Roman" panose="02020603050405020304" charset="0"/>
              </a:rPr>
              <a:t>Gonz</a:t>
            </a:r>
            <a:r>
              <a:rPr lang="en-US" sz="2000" dirty="0">
                <a:latin typeface="Times New Roman" panose="02020603050405020304" charset="0"/>
                <a:cs typeface="Times New Roman" panose="02020603050405020304" charset="0"/>
              </a:rPr>
              <a:t> ´ </a:t>
            </a:r>
            <a:r>
              <a:rPr lang="en-US" sz="2000" dirty="0" err="1">
                <a:latin typeface="Times New Roman" panose="02020603050405020304" charset="0"/>
                <a:cs typeface="Times New Roman" panose="02020603050405020304" charset="0"/>
              </a:rPr>
              <a:t>alez</a:t>
            </a:r>
            <a:r>
              <a:rPr lang="en-US" sz="2000" dirty="0">
                <a:latin typeface="Times New Roman" panose="02020603050405020304" charset="0"/>
                <a:cs typeface="Times New Roman" panose="02020603050405020304" charset="0"/>
              </a:rPr>
              <a:t> J A. A </a:t>
            </a:r>
            <a:r>
              <a:rPr lang="en-US" sz="2000" dirty="0" err="1">
                <a:latin typeface="Times New Roman" panose="02020603050405020304" charset="0"/>
                <a:cs typeface="Times New Roman" panose="02020603050405020304" charset="0"/>
              </a:rPr>
              <a:t>comprehen</a:t>
            </a:r>
            <a:r>
              <a:rPr lang="en-US" sz="2000" dirty="0">
                <a:latin typeface="Times New Roman" panose="02020603050405020304" charset="0"/>
                <a:cs typeface="Times New Roman" panose="02020603050405020304" charset="0"/>
              </a:rPr>
              <a:t>- ´ </a:t>
            </a:r>
            <a:r>
              <a:rPr lang="en-US" sz="2000" dirty="0" err="1">
                <a:latin typeface="Times New Roman" panose="02020603050405020304" charset="0"/>
                <a:cs typeface="Times New Roman" panose="02020603050405020304" charset="0"/>
              </a:rPr>
              <a:t>sive</a:t>
            </a:r>
            <a:r>
              <a:rPr lang="en-US" sz="2000" dirty="0">
                <a:latin typeface="Times New Roman" panose="02020603050405020304" charset="0"/>
                <a:cs typeface="Times New Roman" panose="02020603050405020304" charset="0"/>
              </a:rPr>
              <a:t> review of yolo architectures in computer vision: From yolov1 to yolov8 and yolo-</a:t>
            </a:r>
            <a:r>
              <a:rPr lang="en-US" sz="2000" dirty="0" err="1">
                <a:latin typeface="Times New Roman" panose="02020603050405020304" charset="0"/>
                <a:cs typeface="Times New Roman" panose="02020603050405020304" charset="0"/>
              </a:rPr>
              <a:t>nas</a:t>
            </a:r>
            <a:endParaRPr lang="en-US" sz="2000" dirty="0">
              <a:latin typeface="Times New Roman" panose="02020603050405020304" charset="0"/>
              <a:cs typeface="Times New Roman" panose="0202060305040502030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500" y="238125"/>
            <a:ext cx="10515600" cy="1325563"/>
          </a:xfrm>
        </p:spPr>
        <p:txBody>
          <a:bodyPr/>
          <a:lstStyle/>
          <a:p>
            <a:pPr algn="ctr"/>
            <a:r>
              <a:rPr lang="en-US" b="1" dirty="0">
                <a:latin typeface="Times New Roman" panose="02020603050405020304" charset="0"/>
                <a:cs typeface="Times New Roman" panose="02020603050405020304" charset="0"/>
              </a:rPr>
              <a:t>CONCLUSION </a:t>
            </a:r>
            <a:endParaRPr lang="en-US" b="1" dirty="0"/>
          </a:p>
        </p:txBody>
      </p:sp>
      <p:sp>
        <p:nvSpPr>
          <p:cNvPr id="4" name="Rectangle 1"/>
          <p:cNvSpPr>
            <a:spLocks noGrp="1" noChangeArrowheads="1"/>
          </p:cNvSpPr>
          <p:nvPr>
            <p:ph idx="1"/>
          </p:nvPr>
        </p:nvSpPr>
        <p:spPr bwMode="auto">
          <a:xfrm>
            <a:off x="377190" y="1600474"/>
            <a:ext cx="11290300" cy="2806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just" defTabSz="914400" rtl="0" eaLnBrk="0" fontAlgn="base" latinLnBrk="0" hangingPunct="0">
              <a:lnSpc>
                <a:spcPct val="150000"/>
              </a:lnSpc>
              <a:spcBef>
                <a:spcPct val="0"/>
              </a:spcBef>
              <a:spcAft>
                <a:spcPct val="0"/>
              </a:spcAft>
              <a:buClrTx/>
              <a:buSzTx/>
              <a:buFontTx/>
              <a:buNone/>
            </a:pPr>
            <a:r>
              <a:rPr kumimoji="0" lang="en-US" altLang="en-US" sz="2000" b="0" i="0" u="none" strike="noStrike" cap="none" normalizeH="0" baseline="0" dirty="0">
                <a:ln>
                  <a:noFill/>
                </a:ln>
                <a:solidFill>
                  <a:schemeClr val="tx1"/>
                </a:solidFill>
                <a:effectLst/>
                <a:latin typeface="Times New Roman" panose="02020603050405020304" charset="0"/>
                <a:cs typeface="Times New Roman" panose="02020603050405020304" charset="0"/>
              </a:rPr>
              <a:t>The system is designed to accurately identify and localize different types of PCB defects, minimizing the need for manual inspection and overcoming the limitations of traditional rule-based systems</a:t>
            </a:r>
            <a:r>
              <a:rPr kumimoji="0" lang="en-US" altLang="en-US" sz="2000" b="0" i="0" u="none" strike="noStrike" cap="none" normalizeH="0" dirty="0">
                <a:ln>
                  <a:noFill/>
                </a:ln>
                <a:solidFill>
                  <a:schemeClr val="tx1"/>
                </a:solidFill>
                <a:effectLst/>
                <a:latin typeface="Times New Roman" panose="02020603050405020304" charset="0"/>
                <a:cs typeface="Times New Roman" panose="02020603050405020304" charset="0"/>
              </a:rPr>
              <a:t> </a:t>
            </a:r>
            <a:r>
              <a:rPr kumimoji="0" lang="en-US" altLang="en-US" sz="2000" b="0" i="0" u="none" strike="noStrike" cap="none" normalizeH="0" baseline="0" dirty="0">
                <a:ln>
                  <a:noFill/>
                </a:ln>
                <a:solidFill>
                  <a:schemeClr val="tx1"/>
                </a:solidFill>
                <a:effectLst/>
                <a:latin typeface="Times New Roman" panose="02020603050405020304" charset="0"/>
                <a:cs typeface="Times New Roman" panose="02020603050405020304" charset="0"/>
              </a:rPr>
              <a:t>and visualization on new images, and integration of advanced techniques such as Shape-</a:t>
            </a:r>
            <a:r>
              <a:rPr kumimoji="0" lang="en-US" altLang="en-US" sz="2000" b="0" i="0" u="none" strike="noStrike" cap="none" normalizeH="0" baseline="0" dirty="0" err="1">
                <a:ln>
                  <a:noFill/>
                </a:ln>
                <a:solidFill>
                  <a:schemeClr val="tx1"/>
                </a:solidFill>
                <a:effectLst/>
                <a:latin typeface="Times New Roman" panose="02020603050405020304" charset="0"/>
                <a:cs typeface="Times New Roman" panose="02020603050405020304" charset="0"/>
              </a:rPr>
              <a:t>IoU</a:t>
            </a:r>
            <a:r>
              <a:rPr kumimoji="0" lang="en-US" altLang="en-US" sz="2000" b="0" i="0" u="none" strike="noStrike" cap="none" normalizeH="0" baseline="0" dirty="0">
                <a:ln>
                  <a:noFill/>
                </a:ln>
                <a:solidFill>
                  <a:schemeClr val="tx1"/>
                </a:solidFill>
                <a:effectLst/>
                <a:latin typeface="Times New Roman" panose="02020603050405020304" charset="0"/>
                <a:cs typeface="Times New Roman" panose="02020603050405020304" charset="0"/>
              </a:rPr>
              <a:t> loss for improved bounding box precision and attention mechanisms for detecting small or overlapping defects. Experimental results show that the model achieves high accuracy and reliable performance even in complex or noisy conditions.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084206" y="2891407"/>
            <a:ext cx="3705886" cy="784830"/>
          </a:xfrm>
          <a:prstGeom prst="rect">
            <a:avLst/>
          </a:prstGeom>
        </p:spPr>
        <p:txBody>
          <a:bodyPr wrap="none">
            <a:spAutoFit/>
          </a:bodyPr>
          <a:lstStyle/>
          <a:p>
            <a:pPr algn="ctr"/>
            <a:r>
              <a:rPr lang="en-US" sz="4500" b="1" dirty="0">
                <a:latin typeface="Times New Roman" panose="02020603050405020304" charset="0"/>
                <a:cs typeface="Times New Roman" panose="02020603050405020304" charset="0"/>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026795"/>
          </a:xfrm>
        </p:spPr>
        <p:txBody>
          <a:bodyPr/>
          <a:lstStyle/>
          <a:p>
            <a:pPr algn="ctr"/>
            <a:r>
              <a:rPr lang="en-US" b="1" dirty="0">
                <a:latin typeface="Times New Roman" panose="02020603050405020304" charset="0"/>
                <a:cs typeface="Times New Roman" panose="02020603050405020304" charset="0"/>
              </a:rPr>
              <a:t>INTRODUCTION</a:t>
            </a:r>
          </a:p>
        </p:txBody>
      </p:sp>
      <p:sp>
        <p:nvSpPr>
          <p:cNvPr id="3" name="Content Placeholder 2"/>
          <p:cNvSpPr>
            <a:spLocks noGrp="1"/>
          </p:cNvSpPr>
          <p:nvPr>
            <p:ph idx="1"/>
          </p:nvPr>
        </p:nvSpPr>
        <p:spPr>
          <a:xfrm>
            <a:off x="336550" y="1661795"/>
            <a:ext cx="11499215" cy="4949190"/>
          </a:xfrm>
        </p:spPr>
        <p:txBody>
          <a:bodyPr>
            <a:normAutofit lnSpcReduction="10000"/>
          </a:bodyPr>
          <a:lstStyle/>
          <a:p>
            <a:pPr marL="0" indent="0" algn="just">
              <a:lnSpc>
                <a:spcPct val="160000"/>
              </a:lnSpc>
              <a:buNone/>
            </a:pPr>
            <a:r>
              <a:rPr lang="en-US" sz="2000" dirty="0">
                <a:latin typeface="Times New Roman" panose="02020603050405020304" charset="0"/>
                <a:cs typeface="Times New Roman" panose="02020603050405020304" charset="0"/>
              </a:rPr>
              <a:t>Printed Circuit Boards (PCBs) are the foundation of all modern electronic devices, serving as the platform that connects and supports electronic components. Even minor defects in PCBs can lead to product malfunction, reduced performance, or complete system failure. Traditionally, PCB defect detection has relied on manual inspection or rule-based machine vision techniques, which are time-consuming, prone to human error, and unsuitable for high-speed production environments. With the growth of artificial intelligence and deep learning, automated defect detection has become more efficient and accurate. Among various object detection models, the YOLO (You Only Look Once) algorithm stands out for its real-time performance and high precision</a:t>
            </a:r>
            <a:r>
              <a:rPr lang="en-US" sz="2000" dirty="0">
                <a:latin typeface="Times New Roman" panose="02020603050405020304" pitchFamily="18" charset="0"/>
                <a:cs typeface="Times New Roman" panose="02020603050405020304" pitchFamily="18" charset="0"/>
              </a:rPr>
              <a:t>. This project focuses on applying the YOLOv8 architecture for accurate and real-time detection of PCB defects </a:t>
            </a:r>
            <a:r>
              <a:rPr lang="en-US" sz="2000" dirty="0">
                <a:latin typeface="Times New Roman" panose="02020603050405020304" charset="0"/>
                <a:cs typeface="Times New Roman" panose="02020603050405020304" charset="0"/>
              </a:rPr>
              <a:t>to enhance the detection of complex and irregular PCB defects, ensuring higher reliability, speed, and adaptability in industrial quality control processes.</a:t>
            </a:r>
          </a:p>
          <a:p>
            <a:pPr marL="0" indent="0" algn="just">
              <a:lnSpc>
                <a:spcPct val="160000"/>
              </a:lnSpc>
              <a:buNone/>
            </a:pPr>
            <a:endParaRPr lang="en-US" sz="2000" dirty="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4505" y="0"/>
            <a:ext cx="10515600" cy="1325563"/>
          </a:xfrm>
        </p:spPr>
        <p:txBody>
          <a:bodyPr/>
          <a:lstStyle/>
          <a:p>
            <a:pPr algn="ctr"/>
            <a:r>
              <a:rPr lang="en-US" b="1" dirty="0">
                <a:latin typeface="Times New Roman" panose="02020603050405020304" charset="0"/>
                <a:cs typeface="Times New Roman" panose="02020603050405020304" charset="0"/>
              </a:rPr>
              <a:t>LITERATURE SURVEY</a:t>
            </a:r>
            <a:endParaRPr lang="en-US" b="1" dirty="0"/>
          </a:p>
        </p:txBody>
      </p:sp>
      <p:graphicFrame>
        <p:nvGraphicFramePr>
          <p:cNvPr id="4" name="Content Placeholder 3"/>
          <p:cNvGraphicFramePr>
            <a:graphicFrameLocks noGrp="1"/>
          </p:cNvGraphicFramePr>
          <p:nvPr>
            <p:ph idx="1"/>
          </p:nvPr>
        </p:nvGraphicFramePr>
        <p:xfrm>
          <a:off x="805455" y="1160819"/>
          <a:ext cx="10082753" cy="5553981"/>
        </p:xfrm>
        <a:graphic>
          <a:graphicData uri="http://schemas.openxmlformats.org/drawingml/2006/table">
            <a:tbl>
              <a:tblPr firstRow="1" bandRow="1">
                <a:tableStyleId>{5C22544A-7EE6-4342-B048-85BDC9FD1C3A}</a:tableStyleId>
              </a:tblPr>
              <a:tblGrid>
                <a:gridCol w="725865">
                  <a:extLst>
                    <a:ext uri="{9D8B030D-6E8A-4147-A177-3AD203B41FA5}">
                      <a16:colId xmlns:a16="http://schemas.microsoft.com/office/drawing/2014/main" val="20000"/>
                    </a:ext>
                  </a:extLst>
                </a:gridCol>
                <a:gridCol w="2941163">
                  <a:extLst>
                    <a:ext uri="{9D8B030D-6E8A-4147-A177-3AD203B41FA5}">
                      <a16:colId xmlns:a16="http://schemas.microsoft.com/office/drawing/2014/main" val="20001"/>
                    </a:ext>
                  </a:extLst>
                </a:gridCol>
                <a:gridCol w="1485506">
                  <a:extLst>
                    <a:ext uri="{9D8B030D-6E8A-4147-A177-3AD203B41FA5}">
                      <a16:colId xmlns:a16="http://schemas.microsoft.com/office/drawing/2014/main" val="20002"/>
                    </a:ext>
                  </a:extLst>
                </a:gridCol>
                <a:gridCol w="4176074">
                  <a:extLst>
                    <a:ext uri="{9D8B030D-6E8A-4147-A177-3AD203B41FA5}">
                      <a16:colId xmlns:a16="http://schemas.microsoft.com/office/drawing/2014/main" val="20003"/>
                    </a:ext>
                  </a:extLst>
                </a:gridCol>
                <a:gridCol w="754145">
                  <a:extLst>
                    <a:ext uri="{9D8B030D-6E8A-4147-A177-3AD203B41FA5}">
                      <a16:colId xmlns:a16="http://schemas.microsoft.com/office/drawing/2014/main" val="20004"/>
                    </a:ext>
                  </a:extLst>
                </a:gridCol>
              </a:tblGrid>
              <a:tr h="258228">
                <a:tc>
                  <a:txBody>
                    <a:bodyPr/>
                    <a:lstStyle/>
                    <a:p>
                      <a:r>
                        <a:rPr lang="en-US" dirty="0">
                          <a:solidFill>
                            <a:schemeClr val="tx1"/>
                          </a:solidFill>
                          <a:latin typeface="Times New Roman" panose="02020603050405020304" charset="0"/>
                          <a:cs typeface="Times New Roman" panose="02020603050405020304" charset="0"/>
                        </a:rPr>
                        <a:t>S.NO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latin typeface="Times New Roman" panose="02020603050405020304" charset="0"/>
                          <a:cs typeface="Times New Roman" panose="02020603050405020304" charset="0"/>
                        </a:rPr>
                        <a:t>Titles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latin typeface="Times New Roman" panose="02020603050405020304" charset="0"/>
                          <a:cs typeface="Times New Roman" panose="02020603050405020304" charset="0"/>
                        </a:rPr>
                        <a:t>AUTHOR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latin typeface="Times New Roman" panose="02020603050405020304" charset="0"/>
                          <a:cs typeface="Times New Roman" panose="02020603050405020304" charset="0"/>
                        </a:rPr>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latin typeface="Times New Roman" panose="02020603050405020304" charset="0"/>
                          <a:cs typeface="Times New Roman" panose="02020603050405020304" charset="0"/>
                        </a:rPr>
                        <a:t>YEAR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1151956">
                <a:tc>
                  <a:txBody>
                    <a:bodyPr/>
                    <a:lstStyle/>
                    <a:p>
                      <a:r>
                        <a:rPr lang="en-US" dirty="0">
                          <a:solidFill>
                            <a:schemeClr val="tx1"/>
                          </a:solidFill>
                          <a:latin typeface="Times New Roman" panose="02020603050405020304" charset="0"/>
                          <a:cs typeface="Times New Roman" panose="02020603050405020304"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Wavelet Transform-Based PCB Defect Detection and Localization</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Ibrahim</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Proposed an algorithm using wavelet transform for PCB defect detection, reducing computation time but limited by lighting and environment variations</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2018</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962477">
                <a:tc>
                  <a:txBody>
                    <a:bodyPr/>
                    <a:lstStyle/>
                    <a:p>
                      <a:r>
                        <a:rPr lang="en-US" dirty="0">
                          <a:solidFill>
                            <a:schemeClr val="tx1"/>
                          </a:solidFill>
                          <a:latin typeface="Times New Roman" panose="02020603050405020304" charset="0"/>
                          <a:cs typeface="Times New Roman" panose="0202060305040502030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You Only Look Once (YOLO): Unified Real-Time Object Detection</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err="1">
                          <a:latin typeface="Times New Roman" panose="02020603050405020304" charset="0"/>
                          <a:cs typeface="Times New Roman" panose="02020603050405020304" charset="0"/>
                        </a:rPr>
                        <a:t>Redmon</a:t>
                      </a:r>
                      <a:endParaRPr lang="en-US" dirty="0" err="1">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Introduced the YOLO algorithm for real-time object detection, forming the foundation for later PCB defect detection models</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latin typeface="Times New Roman" panose="02020603050405020304" charset="0"/>
                          <a:cs typeface="Times New Roman" panose="02020603050405020304" charset="0"/>
                        </a:rPr>
                        <a:t>2016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1187777">
                <a:tc>
                  <a:txBody>
                    <a:bodyPr/>
                    <a:lstStyle/>
                    <a:p>
                      <a:r>
                        <a:rPr lang="en-US" dirty="0">
                          <a:solidFill>
                            <a:schemeClr val="tx1"/>
                          </a:solidFill>
                          <a:latin typeface="Times New Roman" panose="02020603050405020304" charset="0"/>
                          <a:cs typeface="Times New Roman" panose="02020603050405020304"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C2Focal Module for Dense PCB Defect Detection</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Ling</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Developed a CNN-based model with the C2Focal module to integrate local and global features, improving detection on dense PCB layouts</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latin typeface="Times New Roman" panose="02020603050405020304" charset="0"/>
                          <a:cs typeface="Times New Roman" panose="02020603050405020304" charset="0"/>
                        </a:rPr>
                        <a:t>2022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1347741">
                <a:tc>
                  <a:txBody>
                    <a:bodyPr/>
                    <a:lstStyle/>
                    <a:p>
                      <a:r>
                        <a:rPr lang="en-US" dirty="0">
                          <a:solidFill>
                            <a:schemeClr val="tx1"/>
                          </a:solidFill>
                          <a:latin typeface="Times New Roman" panose="02020603050405020304" charset="0"/>
                          <a:cs typeface="Times New Roman" panose="02020603050405020304"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Improved YOLOv8 with Shape-</a:t>
                      </a:r>
                      <a:r>
                        <a:rPr lang="en-US" dirty="0" err="1">
                          <a:latin typeface="Times New Roman" panose="02020603050405020304" charset="0"/>
                          <a:cs typeface="Times New Roman" panose="02020603050405020304" charset="0"/>
                        </a:rPr>
                        <a:t>IoU</a:t>
                      </a:r>
                      <a:r>
                        <a:rPr lang="en-US" dirty="0">
                          <a:latin typeface="Times New Roman" panose="02020603050405020304" charset="0"/>
                          <a:cs typeface="Times New Roman" panose="02020603050405020304" charset="0"/>
                        </a:rPr>
                        <a:t> and Dual Attention for PCB Inspection</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Zhang</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charset="0"/>
                          <a:cs typeface="Times New Roman" panose="02020603050405020304" charset="0"/>
                        </a:rPr>
                        <a:t>Enhanced YOLOv8 by adding a dual-layer routing attention mechanism and Shape-</a:t>
                      </a:r>
                      <a:r>
                        <a:rPr lang="en-US" dirty="0" err="1">
                          <a:latin typeface="Times New Roman" panose="02020603050405020304" charset="0"/>
                          <a:cs typeface="Times New Roman" panose="02020603050405020304" charset="0"/>
                        </a:rPr>
                        <a:t>IoU</a:t>
                      </a:r>
                      <a:r>
                        <a:rPr lang="en-US" dirty="0">
                          <a:latin typeface="Times New Roman" panose="02020603050405020304" charset="0"/>
                          <a:cs typeface="Times New Roman" panose="02020603050405020304" charset="0"/>
                        </a:rPr>
                        <a:t> loss for better accuracy and defect shape handling.</a:t>
                      </a:r>
                      <a:endParaRPr lang="en-US" dirty="0">
                        <a:solidFill>
                          <a:schemeClr val="tx1"/>
                        </a:solidFill>
                        <a:latin typeface="Times New Roman" panose="02020603050405020304" charset="0"/>
                        <a:cs typeface="Times New Roman" panose="020206030504050203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latin typeface="Times New Roman" panose="02020603050405020304" charset="0"/>
                          <a:cs typeface="Times New Roman" panose="02020603050405020304" charset="0"/>
                        </a:rPr>
                        <a:t>2024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charset="0"/>
                <a:cs typeface="Times New Roman" panose="02020603050405020304" charset="0"/>
              </a:rPr>
              <a:t>EXISTING SYSTEM</a:t>
            </a:r>
            <a:endParaRPr lang="en-US" b="1" dirty="0"/>
          </a:p>
        </p:txBody>
      </p:sp>
      <p:sp>
        <p:nvSpPr>
          <p:cNvPr id="3" name="Content Placeholder 2"/>
          <p:cNvSpPr>
            <a:spLocks noGrp="1"/>
          </p:cNvSpPr>
          <p:nvPr>
            <p:ph idx="1"/>
          </p:nvPr>
        </p:nvSpPr>
        <p:spPr>
          <a:xfrm>
            <a:off x="735563" y="1607729"/>
            <a:ext cx="10515600" cy="4885146"/>
          </a:xfrm>
        </p:spPr>
        <p:txBody>
          <a:bodyPr>
            <a:normAutofit/>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The existing PCB inspection process relies heavily on manual visual inspection or traditional rule-based machine vision systems. These approaches are time-consuming, prone to human error, and ineffective in handling dense PCB layouts and small defects. Manual inspection becomes unreliable in high-speed production environments, leading to missed defects and inconsistent quality control.</a:t>
            </a:r>
          </a:p>
          <a:p>
            <a:pPr marL="0" indent="0" algn="just">
              <a:lnSpc>
                <a:spcPct val="150000"/>
              </a:lnSpc>
              <a:buNone/>
            </a:pPr>
            <a:r>
              <a:rPr lang="en-US" sz="2000" u="sng" dirty="0">
                <a:latin typeface="Times New Roman" panose="02020603050405020304" pitchFamily="18" charset="0"/>
                <a:cs typeface="Times New Roman" panose="02020603050405020304" pitchFamily="18" charset="0"/>
              </a:rPr>
              <a:t>Disadvantages: </a:t>
            </a:r>
          </a:p>
          <a:p>
            <a:pPr marL="0" lvl="0" indent="0" eaLnBrk="0" fontAlgn="base" hangingPunct="0">
              <a:lnSpc>
                <a:spcPct val="150000"/>
              </a:lnSpc>
              <a:spcBef>
                <a:spcPct val="0"/>
              </a:spcBef>
              <a:spcAft>
                <a:spcPct val="0"/>
              </a:spcAft>
              <a:buFontTx/>
              <a:buChar char="•"/>
            </a:pPr>
            <a:r>
              <a:rPr lang="en-US" altLang="en-US" sz="1800" dirty="0">
                <a:latin typeface="Arial" panose="020B0604020202020204" pitchFamily="34" charset="0"/>
              </a:rPr>
              <a:t> </a:t>
            </a:r>
            <a:r>
              <a:rPr lang="en-US" altLang="en-US" sz="2000" dirty="0">
                <a:latin typeface="Times New Roman" panose="02020603050405020304" pitchFamily="18" charset="0"/>
                <a:cs typeface="Times New Roman" panose="02020603050405020304" pitchFamily="18" charset="0"/>
              </a:rPr>
              <a:t>Manual inspection is slow and labor-intensive</a:t>
            </a:r>
          </a:p>
          <a:p>
            <a:pPr marL="0" lvl="0" indent="0" eaLnBrk="0" fontAlgn="base" hangingPunct="0">
              <a:lnSpc>
                <a:spcPct val="150000"/>
              </a:lnSpc>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 High chance of human error, especially for tiny defects</a:t>
            </a:r>
          </a:p>
          <a:p>
            <a:pPr marL="0" lvl="0" indent="0" eaLnBrk="0" fontAlgn="base" hangingPunct="0">
              <a:lnSpc>
                <a:spcPct val="150000"/>
              </a:lnSpc>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 Performance depends on operator skill and fatigue</a:t>
            </a:r>
          </a:p>
          <a:p>
            <a:pPr marL="0" lvl="0" indent="0" eaLnBrk="0" fontAlgn="base" hangingPunct="0">
              <a:lnSpc>
                <a:spcPct val="150000"/>
              </a:lnSpc>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 Not scalable for high-speed production</a:t>
            </a:r>
          </a:p>
          <a:p>
            <a:pPr marL="0" lvl="0" indent="0" eaLnBrk="0" fontAlgn="base" hangingPunct="0">
              <a:lnSpc>
                <a:spcPct val="150000"/>
              </a:lnSpc>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 Traditional rule-based vision systems fail on complex PCB layouts</a:t>
            </a:r>
          </a:p>
          <a:p>
            <a:pPr marL="0" indent="0" algn="just">
              <a:lnSpc>
                <a:spcPct val="150000"/>
              </a:lnSpc>
              <a:buNone/>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charset="0"/>
                <a:cs typeface="Times New Roman" panose="02020603050405020304" charset="0"/>
              </a:rPr>
              <a:t>PROSPOSED SYSTEM</a:t>
            </a:r>
            <a:endParaRPr lang="en-US" b="1" dirty="0"/>
          </a:p>
        </p:txBody>
      </p:sp>
      <p:sp>
        <p:nvSpPr>
          <p:cNvPr id="3" name="Content Placeholder 2"/>
          <p:cNvSpPr>
            <a:spLocks noGrp="1"/>
          </p:cNvSpPr>
          <p:nvPr>
            <p:ph idx="1"/>
          </p:nvPr>
        </p:nvSpPr>
        <p:spPr>
          <a:xfrm>
            <a:off x="337185" y="1691005"/>
            <a:ext cx="11652250" cy="4535805"/>
          </a:xfrm>
        </p:spPr>
        <p:txBody>
          <a:bodyPr>
            <a:noAutofit/>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The proposed system introduces an automated PCB inspection framework using the YOLOv8 deep learning model. PCB images are processed by a trained object detection network that identifies and localizes six common defect types. A desktop application integrates the trained model, allowing users to load PCB images, visualize predictions, zoom into defect regions, and obtain defect counts in real time. This approach improves inspection speed, accuracy, and reliability while reducing human dependency. </a:t>
            </a:r>
            <a:r>
              <a:rPr lang="en-US" sz="2000" dirty="0" err="1">
                <a:latin typeface="Times New Roman" panose="02020603050405020304" pitchFamily="18" charset="0"/>
                <a:cs typeface="Times New Roman" panose="02020603050405020304" pitchFamily="18" charset="0"/>
              </a:rPr>
              <a:t>mAp</a:t>
            </a:r>
            <a:r>
              <a:rPr lang="en-US" sz="2000" dirty="0">
                <a:latin typeface="Times New Roman" panose="02020603050405020304" pitchFamily="18" charset="0"/>
                <a:cs typeface="Times New Roman" panose="02020603050405020304" pitchFamily="18" charset="0"/>
              </a:rPr>
              <a:t> (mean average precision).</a:t>
            </a:r>
          </a:p>
          <a:p>
            <a:pPr marL="0" indent="0" algn="just">
              <a:lnSpc>
                <a:spcPct val="150000"/>
              </a:lnSpc>
              <a:buNone/>
            </a:pPr>
            <a:r>
              <a:rPr lang="en-US" sz="2000" dirty="0">
                <a:latin typeface="Times New Roman" panose="02020603050405020304" pitchFamily="18" charset="0"/>
                <a:cs typeface="Times New Roman" panose="02020603050405020304" pitchFamily="18" charset="0"/>
              </a:rPr>
              <a:t>Regarding the model performance we have </a:t>
            </a:r>
            <a:r>
              <a:rPr lang="it-IT" sz="2000" dirty="0">
                <a:latin typeface="Times New Roman" panose="02020603050405020304" pitchFamily="18" charset="0"/>
                <a:cs typeface="Times New Roman" panose="02020603050405020304" pitchFamily="18" charset="0"/>
              </a:rPr>
              <a:t>Precision (P) : 0.904, Recall (R) : 0.797, mAP@0.5 : 0.871,</a:t>
            </a:r>
          </a:p>
          <a:p>
            <a:pPr marL="0" indent="0" algn="just">
              <a:lnSpc>
                <a:spcPct val="150000"/>
              </a:lnSpc>
              <a:buNone/>
            </a:pPr>
            <a:r>
              <a:rPr lang="it-IT" sz="2000" dirty="0">
                <a:latin typeface="Times New Roman" panose="02020603050405020304" pitchFamily="18" charset="0"/>
                <a:cs typeface="Times New Roman" panose="02020603050405020304" pitchFamily="18" charset="0"/>
              </a:rPr>
              <a:t>mAP@0.5–0.95 : 0.451</a:t>
            </a:r>
            <a:endParaRPr lang="en-US" sz="2000" dirty="0">
              <a:latin typeface="Times New Roman" panose="02020603050405020304" pitchFamily="18" charset="0"/>
              <a:cs typeface="Times New Roman" panose="02020603050405020304" pitchFamily="18" charset="0"/>
            </a:endParaRPr>
          </a:p>
          <a:p>
            <a:pPr marL="0" indent="0" algn="just">
              <a:lnSpc>
                <a:spcPct val="150000"/>
              </a:lnSpc>
              <a:buNone/>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charset="0"/>
                <a:cs typeface="Times New Roman" panose="02020603050405020304" charset="0"/>
              </a:rPr>
              <a:t>ADVANTAGE </a:t>
            </a:r>
          </a:p>
        </p:txBody>
      </p:sp>
      <p:sp>
        <p:nvSpPr>
          <p:cNvPr id="4" name="Rectangle 1"/>
          <p:cNvSpPr>
            <a:spLocks noGrp="1" noChangeArrowheads="1"/>
          </p:cNvSpPr>
          <p:nvPr>
            <p:ph idx="1"/>
          </p:nvPr>
        </p:nvSpPr>
        <p:spPr bwMode="auto">
          <a:xfrm>
            <a:off x="755650" y="1976755"/>
            <a:ext cx="10819765" cy="2861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2000" b="1" i="0" u="none" strike="noStrike" cap="none" normalizeH="0" baseline="0" dirty="0">
                <a:ln>
                  <a:noFill/>
                </a:ln>
                <a:solidFill>
                  <a:schemeClr val="tx1"/>
                </a:solidFill>
                <a:effectLst/>
                <a:latin typeface="Times New Roman" panose="02020603050405020304" charset="0"/>
                <a:cs typeface="Times New Roman" panose="02020603050405020304" charset="0"/>
              </a:rPr>
              <a:t> Time-saving:</a:t>
            </a:r>
            <a:r>
              <a:rPr kumimoji="0" lang="en-US" altLang="en-US" sz="2000" b="0" i="0" u="none" strike="noStrike" cap="none" normalizeH="0" baseline="0" dirty="0">
                <a:ln>
                  <a:noFill/>
                </a:ln>
                <a:solidFill>
                  <a:schemeClr val="tx1"/>
                </a:solidFill>
                <a:effectLst/>
                <a:latin typeface="Times New Roman" panose="02020603050405020304" charset="0"/>
                <a:cs typeface="Times New Roman" panose="02020603050405020304" charset="0"/>
              </a:rPr>
              <a:t> Automates manual tasks and speeds up data processing.</a:t>
            </a: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2000" b="1" i="0" u="none" strike="noStrike" cap="none" normalizeH="0" baseline="0" dirty="0">
                <a:ln>
                  <a:noFill/>
                </a:ln>
                <a:solidFill>
                  <a:schemeClr val="tx1"/>
                </a:solidFill>
                <a:effectLst/>
                <a:latin typeface="Times New Roman" panose="02020603050405020304" charset="0"/>
                <a:cs typeface="Times New Roman" panose="02020603050405020304" charset="0"/>
              </a:rPr>
              <a:t> Accuracy:</a:t>
            </a:r>
            <a:r>
              <a:rPr kumimoji="0" lang="en-US" altLang="en-US" sz="2000" b="0" i="0" u="none" strike="noStrike" cap="none" normalizeH="0" baseline="0" dirty="0">
                <a:ln>
                  <a:noFill/>
                </a:ln>
                <a:solidFill>
                  <a:schemeClr val="tx1"/>
                </a:solidFill>
                <a:effectLst/>
                <a:latin typeface="Times New Roman" panose="02020603050405020304" charset="0"/>
                <a:cs typeface="Times New Roman" panose="02020603050405020304" charset="0"/>
              </a:rPr>
              <a:t> Minimizes human errors through automated data entry and validation.</a:t>
            </a: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2000" b="1" i="0" u="none" strike="noStrike" cap="none" normalizeH="0" baseline="0" dirty="0">
                <a:ln>
                  <a:noFill/>
                </a:ln>
                <a:solidFill>
                  <a:schemeClr val="tx1"/>
                </a:solidFill>
                <a:effectLst/>
                <a:latin typeface="Times New Roman" panose="02020603050405020304" charset="0"/>
                <a:cs typeface="Times New Roman" panose="02020603050405020304" charset="0"/>
              </a:rPr>
              <a:t> Centralized database:</a:t>
            </a:r>
            <a:r>
              <a:rPr kumimoji="0" lang="en-US" altLang="en-US" sz="2000" b="0" i="0" u="none" strike="noStrike" cap="none" normalizeH="0" baseline="0" dirty="0">
                <a:ln>
                  <a:noFill/>
                </a:ln>
                <a:solidFill>
                  <a:schemeClr val="tx1"/>
                </a:solidFill>
                <a:effectLst/>
                <a:latin typeface="Times New Roman" panose="02020603050405020304" charset="0"/>
                <a:cs typeface="Times New Roman" panose="02020603050405020304" charset="0"/>
              </a:rPr>
              <a:t> Ensures all information is stored in one secure location.</a:t>
            </a: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2000" b="1" i="0" u="none" strike="noStrike" cap="none" normalizeH="0" baseline="0" dirty="0">
                <a:ln>
                  <a:noFill/>
                </a:ln>
                <a:solidFill>
                  <a:schemeClr val="tx1"/>
                </a:solidFill>
                <a:effectLst/>
                <a:latin typeface="Times New Roman" panose="02020603050405020304" charset="0"/>
                <a:cs typeface="Times New Roman" panose="02020603050405020304" charset="0"/>
              </a:rPr>
              <a:t> Data security:</a:t>
            </a:r>
            <a:r>
              <a:rPr kumimoji="0" lang="en-US" altLang="en-US" sz="2000" b="0" i="0" u="none" strike="noStrike" cap="none" normalizeH="0" baseline="0" dirty="0">
                <a:ln>
                  <a:noFill/>
                </a:ln>
                <a:solidFill>
                  <a:schemeClr val="tx1"/>
                </a:solidFill>
                <a:effectLst/>
                <a:latin typeface="Times New Roman" panose="02020603050405020304" charset="0"/>
                <a:cs typeface="Times New Roman" panose="02020603050405020304" charset="0"/>
              </a:rPr>
              <a:t> Role-based access control protects sensitive information.</a:t>
            </a: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2000" b="1" i="0" u="none" strike="noStrike" cap="none" normalizeH="0" baseline="0" dirty="0">
                <a:ln>
                  <a:noFill/>
                </a:ln>
                <a:solidFill>
                  <a:schemeClr val="tx1"/>
                </a:solidFill>
                <a:effectLst/>
                <a:latin typeface="Times New Roman" panose="02020603050405020304" charset="0"/>
                <a:cs typeface="Times New Roman" panose="02020603050405020304" charset="0"/>
              </a:rPr>
              <a:t> Easy data retrieval:</a:t>
            </a:r>
            <a:r>
              <a:rPr kumimoji="0" lang="en-US" altLang="en-US" sz="2000" b="0" i="0" u="none" strike="noStrike" cap="none" normalizeH="0" baseline="0" dirty="0">
                <a:ln>
                  <a:noFill/>
                </a:ln>
                <a:solidFill>
                  <a:schemeClr val="tx1"/>
                </a:solidFill>
                <a:effectLst/>
                <a:latin typeface="Times New Roman" panose="02020603050405020304" charset="0"/>
                <a:cs typeface="Times New Roman" panose="02020603050405020304" charset="0"/>
              </a:rPr>
              <a:t> Users can quickly search, view, and update records.</a:t>
            </a: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2000" b="1" i="0" u="none" strike="noStrike" cap="none" normalizeH="0" baseline="0" dirty="0">
                <a:ln>
                  <a:noFill/>
                </a:ln>
                <a:solidFill>
                  <a:schemeClr val="tx1"/>
                </a:solidFill>
                <a:effectLst/>
                <a:latin typeface="Times New Roman" panose="02020603050405020304" charset="0"/>
                <a:cs typeface="Times New Roman" panose="02020603050405020304" charset="0"/>
              </a:rPr>
              <a:t> Improved communication:</a:t>
            </a:r>
            <a:r>
              <a:rPr kumimoji="0" lang="en-US" altLang="en-US" sz="2000" b="0" i="0" u="none" strike="noStrike" cap="none" normalizeH="0" baseline="0" dirty="0">
                <a:ln>
                  <a:noFill/>
                </a:ln>
                <a:solidFill>
                  <a:schemeClr val="tx1"/>
                </a:solidFill>
                <a:effectLst/>
                <a:latin typeface="Times New Roman" panose="02020603050405020304" charset="0"/>
                <a:cs typeface="Times New Roman" panose="02020603050405020304" charset="0"/>
              </a:rPr>
              <a:t> Enhances coordination between departments and user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charset="0"/>
                <a:cs typeface="Times New Roman" panose="02020603050405020304" charset="0"/>
              </a:rPr>
              <a:t>SYSTEM REQUIREMENTS</a:t>
            </a:r>
          </a:p>
        </p:txBody>
      </p:sp>
      <p:sp>
        <p:nvSpPr>
          <p:cNvPr id="3" name="Content Placeholder 2"/>
          <p:cNvSpPr>
            <a:spLocks noGrp="1"/>
          </p:cNvSpPr>
          <p:nvPr>
            <p:ph idx="1"/>
          </p:nvPr>
        </p:nvSpPr>
        <p:spPr/>
        <p:txBody>
          <a:bodyPr/>
          <a:lstStyle/>
          <a:p>
            <a:r>
              <a:rPr lang="en-IN" sz="2000" b="1" u="sng" dirty="0">
                <a:latin typeface="Times New Roman" panose="02020603050405020304" charset="0"/>
                <a:cs typeface="Times New Roman" panose="02020603050405020304" charset="0"/>
              </a:rPr>
              <a:t>HARDWARE REQUIREMENTS:</a:t>
            </a:r>
            <a:endParaRPr lang="en-US" sz="2000" dirty="0">
              <a:latin typeface="Times New Roman" panose="02020603050405020304" charset="0"/>
              <a:cs typeface="Times New Roman" panose="02020603050405020304" charset="0"/>
            </a:endParaRPr>
          </a:p>
          <a:p>
            <a:pPr lvl="0"/>
            <a:r>
              <a:rPr lang="en-IN" sz="2000" b="1" dirty="0">
                <a:latin typeface="Times New Roman" panose="02020603050405020304" charset="0"/>
                <a:cs typeface="Times New Roman" panose="02020603050405020304" charset="0"/>
              </a:rPr>
              <a:t>System</a:t>
            </a:r>
            <a:r>
              <a:rPr lang="en-IN" sz="2000" dirty="0">
                <a:latin typeface="Times New Roman" panose="02020603050405020304" charset="0"/>
                <a:cs typeface="Times New Roman" panose="02020603050405020304" charset="0"/>
              </a:rPr>
              <a:t>      : Intel Core i5 or higher</a:t>
            </a:r>
            <a:endParaRPr lang="en-US" sz="2000" dirty="0">
              <a:latin typeface="Times New Roman" panose="02020603050405020304" charset="0"/>
              <a:cs typeface="Times New Roman" panose="02020603050405020304" charset="0"/>
            </a:endParaRPr>
          </a:p>
          <a:p>
            <a:pPr lvl="0"/>
            <a:r>
              <a:rPr lang="en-IN" sz="2000" b="1" dirty="0">
                <a:latin typeface="Times New Roman" panose="02020603050405020304" charset="0"/>
                <a:cs typeface="Times New Roman" panose="02020603050405020304" charset="0"/>
              </a:rPr>
              <a:t>Hard Disk</a:t>
            </a:r>
            <a:r>
              <a:rPr lang="en-IN" sz="2000" dirty="0">
                <a:latin typeface="Times New Roman" panose="02020603050405020304" charset="0"/>
                <a:cs typeface="Times New Roman" panose="02020603050405020304" charset="0"/>
              </a:rPr>
              <a:t>     : 500 GB or more</a:t>
            </a:r>
            <a:endParaRPr lang="en-US" sz="2000" dirty="0">
              <a:latin typeface="Times New Roman" panose="02020603050405020304" charset="0"/>
              <a:cs typeface="Times New Roman" panose="02020603050405020304" charset="0"/>
            </a:endParaRPr>
          </a:p>
          <a:p>
            <a:pPr lvl="0"/>
            <a:r>
              <a:rPr lang="en-IN" sz="2000" b="1" dirty="0">
                <a:latin typeface="Times New Roman" panose="02020603050405020304" charset="0"/>
                <a:cs typeface="Times New Roman" panose="02020603050405020304" charset="0"/>
              </a:rPr>
              <a:t>Monitor</a:t>
            </a:r>
            <a:r>
              <a:rPr lang="en-IN" sz="2000" dirty="0">
                <a:latin typeface="Times New Roman" panose="02020603050405020304" charset="0"/>
                <a:cs typeface="Times New Roman" panose="02020603050405020304" charset="0"/>
              </a:rPr>
              <a:t>      : 15” LED Monitor</a:t>
            </a:r>
            <a:endParaRPr lang="en-US" sz="2000" dirty="0">
              <a:latin typeface="Times New Roman" panose="02020603050405020304" charset="0"/>
              <a:cs typeface="Times New Roman" panose="02020603050405020304" charset="0"/>
            </a:endParaRPr>
          </a:p>
          <a:p>
            <a:pPr lvl="0"/>
            <a:r>
              <a:rPr lang="en-IN" sz="2000" b="1" dirty="0">
                <a:latin typeface="Times New Roman" panose="02020603050405020304" charset="0"/>
                <a:cs typeface="Times New Roman" panose="02020603050405020304" charset="0"/>
              </a:rPr>
              <a:t>Mouse</a:t>
            </a:r>
            <a:r>
              <a:rPr lang="en-IN" sz="2000" dirty="0">
                <a:latin typeface="Times New Roman" panose="02020603050405020304" charset="0"/>
                <a:cs typeface="Times New Roman" panose="02020603050405020304" charset="0"/>
              </a:rPr>
              <a:t>       : Optical Mouse</a:t>
            </a:r>
            <a:endParaRPr lang="en-US" sz="2000" dirty="0">
              <a:latin typeface="Times New Roman" panose="02020603050405020304" charset="0"/>
              <a:cs typeface="Times New Roman" panose="02020603050405020304" charset="0"/>
            </a:endParaRPr>
          </a:p>
          <a:p>
            <a:pPr lvl="0"/>
            <a:r>
              <a:rPr lang="en-IN" sz="2000" b="1" dirty="0">
                <a:latin typeface="Times New Roman" panose="02020603050405020304" charset="0"/>
                <a:cs typeface="Times New Roman" panose="02020603050405020304" charset="0"/>
              </a:rPr>
              <a:t>RAM</a:t>
            </a:r>
            <a:r>
              <a:rPr lang="en-IN" sz="2000" dirty="0">
                <a:latin typeface="Times New Roman" panose="02020603050405020304" charset="0"/>
                <a:cs typeface="Times New Roman" panose="02020603050405020304" charset="0"/>
              </a:rPr>
              <a:t>        : 8 GB </a:t>
            </a:r>
            <a:endParaRPr lang="en-US" sz="2000" dirty="0">
              <a:latin typeface="Times New Roman" panose="02020603050405020304" charset="0"/>
              <a:cs typeface="Times New Roman" panose="02020603050405020304" charset="0"/>
            </a:endParaRPr>
          </a:p>
          <a:p>
            <a:pPr lvl="0"/>
            <a:r>
              <a:rPr lang="en-IN" sz="2000" b="1" dirty="0">
                <a:latin typeface="Times New Roman" panose="02020603050405020304" charset="0"/>
                <a:cs typeface="Times New Roman" panose="02020603050405020304" charset="0"/>
              </a:rPr>
              <a:t>Graphics (Optional)</a:t>
            </a:r>
            <a:r>
              <a:rPr lang="en-IN" sz="2000" dirty="0">
                <a:latin typeface="Times New Roman" panose="02020603050405020304" charset="0"/>
                <a:cs typeface="Times New Roman" panose="02020603050405020304" charset="0"/>
              </a:rPr>
              <a:t> : NVIDIA GPU with CUDA support (for deep learning tasks)</a:t>
            </a:r>
            <a:endParaRPr lang="en-US" sz="2000" dirty="0">
              <a:latin typeface="Times New Roman" panose="02020603050405020304" charset="0"/>
              <a:cs typeface="Times New Roman" panose="020206030504050203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charset="0"/>
                <a:cs typeface="Times New Roman" panose="02020603050405020304" charset="0"/>
              </a:rPr>
              <a:t>SYSTEM REQUIREMENTS</a:t>
            </a:r>
          </a:p>
        </p:txBody>
      </p:sp>
      <p:sp>
        <p:nvSpPr>
          <p:cNvPr id="3" name="Content Placeholder 2"/>
          <p:cNvSpPr>
            <a:spLocks noGrp="1"/>
          </p:cNvSpPr>
          <p:nvPr>
            <p:ph idx="1"/>
          </p:nvPr>
        </p:nvSpPr>
        <p:spPr>
          <a:xfrm>
            <a:off x="838200" y="1825625"/>
            <a:ext cx="10515600" cy="2886334"/>
          </a:xfrm>
        </p:spPr>
        <p:txBody>
          <a:bodyPr>
            <a:normAutofit/>
          </a:bodyPr>
          <a:lstStyle/>
          <a:p>
            <a:r>
              <a:rPr lang="en-IN" sz="2000" b="1" u="sng" dirty="0">
                <a:latin typeface="Times New Roman" panose="02020603050405020304" charset="0"/>
                <a:cs typeface="Times New Roman" panose="02020603050405020304" charset="0"/>
              </a:rPr>
              <a:t>SOFTWARE REQUIREMENTS:</a:t>
            </a:r>
            <a:endParaRPr lang="en-US" sz="2000" b="1" u="sng" dirty="0">
              <a:latin typeface="Times New Roman" panose="02020603050405020304" charset="0"/>
              <a:cs typeface="Times New Roman" panose="02020603050405020304" charset="0"/>
            </a:endParaRPr>
          </a:p>
          <a:p>
            <a:r>
              <a:rPr lang="en-US" sz="2000" b="1" dirty="0">
                <a:latin typeface="Times New Roman" panose="02020603050405020304" charset="0"/>
                <a:cs typeface="Times New Roman" panose="02020603050405020304" charset="0"/>
              </a:rPr>
              <a:t>Operating System : </a:t>
            </a:r>
            <a:r>
              <a:rPr lang="en-US" sz="2000" dirty="0">
                <a:latin typeface="Times New Roman" panose="02020603050405020304" charset="0"/>
                <a:cs typeface="Times New Roman" panose="02020603050405020304" charset="0"/>
              </a:rPr>
              <a:t>Windows 10 / Ubuntu 20.04+</a:t>
            </a:r>
          </a:p>
          <a:p>
            <a:r>
              <a:rPr lang="en-US" sz="2000" b="1" dirty="0">
                <a:latin typeface="Times New Roman" panose="02020603050405020304" charset="0"/>
                <a:cs typeface="Times New Roman" panose="02020603050405020304" charset="0"/>
              </a:rPr>
              <a:t>Programming Language </a:t>
            </a:r>
            <a:r>
              <a:rPr lang="en-US" sz="2000" dirty="0">
                <a:latin typeface="Times New Roman" panose="02020603050405020304" charset="0"/>
                <a:cs typeface="Times New Roman" panose="02020603050405020304" charset="0"/>
              </a:rPr>
              <a:t>: Python 3.9+</a:t>
            </a:r>
          </a:p>
          <a:p>
            <a:r>
              <a:rPr lang="en-US" sz="2000" b="1" dirty="0">
                <a:latin typeface="Times New Roman" panose="02020603050405020304" charset="0"/>
                <a:cs typeface="Times New Roman" panose="02020603050405020304" charset="0"/>
              </a:rPr>
              <a:t>Deep Learning Framework : </a:t>
            </a:r>
            <a:r>
              <a:rPr lang="en-IN" sz="2000" dirty="0" err="1">
                <a:latin typeface="Times New Roman" panose="02020603050405020304" pitchFamily="18" charset="0"/>
                <a:cs typeface="Times New Roman" panose="02020603050405020304" pitchFamily="18" charset="0"/>
              </a:rPr>
              <a:t>Ultralytics</a:t>
            </a:r>
            <a:r>
              <a:rPr lang="en-IN" sz="2000" dirty="0">
                <a:latin typeface="Times New Roman" panose="02020603050405020304" pitchFamily="18" charset="0"/>
                <a:cs typeface="Times New Roman" panose="02020603050405020304" pitchFamily="18" charset="0"/>
              </a:rPr>
              <a:t> </a:t>
            </a:r>
            <a:r>
              <a:rPr lang="en-US" sz="2000" dirty="0">
                <a:latin typeface="Times New Roman" panose="02020603050405020304" charset="0"/>
                <a:cs typeface="Times New Roman" panose="02020603050405020304" charset="0"/>
              </a:rPr>
              <a:t> YOLOv8, </a:t>
            </a:r>
            <a:r>
              <a:rPr lang="en-US" sz="2000" dirty="0" err="1">
                <a:latin typeface="Times New Roman" panose="02020603050405020304" charset="0"/>
                <a:cs typeface="Times New Roman" panose="02020603050405020304" charset="0"/>
              </a:rPr>
              <a:t>PyTorch</a:t>
            </a:r>
            <a:endParaRPr lang="en-US" sz="2000" dirty="0">
              <a:latin typeface="Times New Roman" panose="02020603050405020304" charset="0"/>
              <a:cs typeface="Times New Roman" panose="02020603050405020304" charset="0"/>
            </a:endParaRPr>
          </a:p>
          <a:p>
            <a:r>
              <a:rPr lang="en-US" sz="2000" b="1" dirty="0">
                <a:latin typeface="Times New Roman" panose="02020603050405020304" charset="0"/>
                <a:cs typeface="Times New Roman" panose="02020603050405020304" charset="0"/>
              </a:rPr>
              <a:t>Libraries : </a:t>
            </a:r>
            <a:r>
              <a:rPr lang="en-US" sz="2000" dirty="0">
                <a:latin typeface="Times New Roman" panose="02020603050405020304" charset="0"/>
                <a:cs typeface="Times New Roman" panose="02020603050405020304" charset="0"/>
              </a:rPr>
              <a:t>OpenCV, NumPy, Pillow, </a:t>
            </a:r>
            <a:r>
              <a:rPr lang="en-US" sz="2000" dirty="0" err="1">
                <a:latin typeface="Times New Roman" panose="02020603050405020304" charset="0"/>
                <a:cs typeface="Times New Roman" panose="02020603050405020304" charset="0"/>
              </a:rPr>
              <a:t>Tkinter</a:t>
            </a:r>
            <a:endParaRPr lang="en-US" sz="2000" dirty="0">
              <a:latin typeface="Times New Roman" panose="02020603050405020304" charset="0"/>
              <a:cs typeface="Times New Roman" panose="02020603050405020304" charset="0"/>
            </a:endParaRPr>
          </a:p>
          <a:p>
            <a:r>
              <a:rPr lang="en-US" sz="2000" b="1" dirty="0">
                <a:latin typeface="Times New Roman" panose="02020603050405020304" charset="0"/>
                <a:cs typeface="Times New Roman" panose="02020603050405020304" charset="0"/>
              </a:rPr>
              <a:t>IDE / Tools : </a:t>
            </a:r>
            <a:r>
              <a:rPr lang="en-US" sz="2000" dirty="0">
                <a:latin typeface="Times New Roman" panose="02020603050405020304" charset="0"/>
                <a:cs typeface="Times New Roman" panose="02020603050405020304" charset="0"/>
              </a:rPr>
              <a:t>VS Code, </a:t>
            </a:r>
            <a:r>
              <a:rPr lang="en-US" sz="2000" dirty="0" err="1">
                <a:latin typeface="Times New Roman" panose="02020603050405020304" charset="0"/>
                <a:cs typeface="Times New Roman" panose="02020603050405020304" charset="0"/>
              </a:rPr>
              <a:t>Jupyter</a:t>
            </a:r>
            <a:r>
              <a:rPr lang="en-US" sz="2000" dirty="0">
                <a:latin typeface="Times New Roman" panose="02020603050405020304" charset="0"/>
                <a:cs typeface="Times New Roman" panose="02020603050405020304" charset="0"/>
              </a:rPr>
              <a:t> Notebook, Google </a:t>
            </a:r>
            <a:r>
              <a:rPr lang="en-US" sz="2000" dirty="0" err="1">
                <a:latin typeface="Times New Roman" panose="02020603050405020304" charset="0"/>
                <a:cs typeface="Times New Roman" panose="02020603050405020304" charset="0"/>
              </a:rPr>
              <a:t>Colab</a:t>
            </a:r>
            <a:endParaRPr lang="en-US" sz="2000" dirty="0">
              <a:latin typeface="Times New Roman" panose="02020603050405020304" charset="0"/>
              <a:cs typeface="Times New Roman" panose="02020603050405020304" charset="0"/>
            </a:endParaRPr>
          </a:p>
          <a:p>
            <a:endParaRPr lang="en-US" sz="2000" dirty="0">
              <a:latin typeface="Times New Roman" panose="02020603050405020304" charset="0"/>
              <a:cs typeface="Times New Roman" panose="020206030504050203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563</TotalTime>
  <Words>2297</Words>
  <Application>Microsoft Office PowerPoint</Application>
  <PresentationFormat>Widescreen</PresentationFormat>
  <Paragraphs>203</Paragraphs>
  <Slides>28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Times New Roman</vt:lpstr>
      <vt:lpstr>Office Theme</vt:lpstr>
      <vt:lpstr>OUTLINE</vt:lpstr>
      <vt:lpstr>ABSTRACT</vt:lpstr>
      <vt:lpstr>INTRODUCTION</vt:lpstr>
      <vt:lpstr>LITERATURE SURVEY</vt:lpstr>
      <vt:lpstr>EXISTING SYSTEM</vt:lpstr>
      <vt:lpstr>PROSPOSED SYSTEM</vt:lpstr>
      <vt:lpstr>ADVANTAGE </vt:lpstr>
      <vt:lpstr>SYSTEM REQUIREMENTS</vt:lpstr>
      <vt:lpstr>SYSTEM REQUIREMENTS</vt:lpstr>
      <vt:lpstr>SYSTEM ARCHITECTURE</vt:lpstr>
      <vt:lpstr>UML DIAGRAMS</vt:lpstr>
      <vt:lpstr>Use Case Diagram</vt:lpstr>
      <vt:lpstr>Sequence Diagram</vt:lpstr>
      <vt:lpstr>Flow Chart Diagram</vt:lpstr>
      <vt:lpstr>Class Diagram</vt:lpstr>
      <vt:lpstr>Data Flow Diagram</vt:lpstr>
      <vt:lpstr>MODULES</vt:lpstr>
      <vt:lpstr>USER</vt:lpstr>
      <vt:lpstr>Deep learning</vt:lpstr>
      <vt:lpstr>IMPLEMENTAION</vt:lpstr>
      <vt:lpstr>PowerPoint Presentation</vt:lpstr>
      <vt:lpstr>PowerPoint Presentation</vt:lpstr>
      <vt:lpstr>EXPECTED OUTCOMES</vt:lpstr>
      <vt:lpstr>PowerPoint Presentation</vt:lpstr>
      <vt:lpstr>PowerPoint Presentation</vt:lpstr>
      <vt:lpstr>REFERENCES</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PCB SURFACE DETECT DETECTION USING ENHANCED YOLOV8</dc:title>
  <dc:creator>user</dc:creator>
  <cp:lastModifiedBy>Bhasmoju Devanshu</cp:lastModifiedBy>
  <cp:revision>37</cp:revision>
  <dcterms:created xsi:type="dcterms:W3CDTF">2025-10-13T08:12:00Z</dcterms:created>
  <dcterms:modified xsi:type="dcterms:W3CDTF">2026-02-03T17:35:28Z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7789737B4FE44AB4ABB8DAA5DBE10C79_13</vt:lpwstr>
  </property>
  <property fmtid="{D5CDD505-2E9C-101B-9397-08002B2CF9AE}" pid="3" name="KSOProductBuildVer">
    <vt:lpwstr>1033-12.2.0.23131</vt:lpwstr>
  </property>
</Properties>
</file>

<file path=docProps/thumbnail.jpeg>
</file>